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6"/>
  </p:sldMasterIdLst>
  <p:notesMasterIdLst>
    <p:notesMasterId r:id="rId42"/>
  </p:notesMasterIdLst>
  <p:handoutMasterIdLst>
    <p:handoutMasterId r:id="rId43"/>
  </p:handoutMasterIdLst>
  <p:sldIdLst>
    <p:sldId id="295" r:id="rId7"/>
    <p:sldId id="347" r:id="rId8"/>
    <p:sldId id="373" r:id="rId9"/>
    <p:sldId id="361" r:id="rId10"/>
    <p:sldId id="346" r:id="rId11"/>
    <p:sldId id="351" r:id="rId12"/>
    <p:sldId id="341" r:id="rId13"/>
    <p:sldId id="382" r:id="rId14"/>
    <p:sldId id="383" r:id="rId15"/>
    <p:sldId id="356" r:id="rId16"/>
    <p:sldId id="358" r:id="rId17"/>
    <p:sldId id="384" r:id="rId18"/>
    <p:sldId id="337" r:id="rId19"/>
    <p:sldId id="370" r:id="rId20"/>
    <p:sldId id="379" r:id="rId21"/>
    <p:sldId id="335" r:id="rId22"/>
    <p:sldId id="349" r:id="rId23"/>
    <p:sldId id="388" r:id="rId24"/>
    <p:sldId id="367" r:id="rId25"/>
    <p:sldId id="369" r:id="rId26"/>
    <p:sldId id="387" r:id="rId27"/>
    <p:sldId id="380" r:id="rId28"/>
    <p:sldId id="371" r:id="rId29"/>
    <p:sldId id="350" r:id="rId30"/>
    <p:sldId id="334" r:id="rId31"/>
    <p:sldId id="355" r:id="rId32"/>
    <p:sldId id="385" r:id="rId33"/>
    <p:sldId id="386" r:id="rId34"/>
    <p:sldId id="381" r:id="rId35"/>
    <p:sldId id="345" r:id="rId36"/>
    <p:sldId id="325" r:id="rId37"/>
    <p:sldId id="377" r:id="rId38"/>
    <p:sldId id="378" r:id="rId39"/>
    <p:sldId id="362" r:id="rId40"/>
    <p:sldId id="354" r:id="rId41"/>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A20"/>
    <a:srgbClr val="FFA61B"/>
    <a:srgbClr val="0000FF"/>
    <a:srgbClr val="FFFFFF"/>
    <a:srgbClr val="CA66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28" autoAdjust="0"/>
  </p:normalViewPr>
  <p:slideViewPr>
    <p:cSldViewPr snapToGrid="0" snapToObjects="1">
      <p:cViewPr>
        <p:scale>
          <a:sx n="100" d="100"/>
          <a:sy n="100" d="100"/>
        </p:scale>
        <p:origin x="-210" y="-162"/>
      </p:cViewPr>
      <p:guideLst>
        <p:guide orient="horz" pos="2345"/>
        <p:guide pos="3557"/>
      </p:guideLst>
    </p:cSldViewPr>
  </p:slideViewPr>
  <p:notesTextViewPr>
    <p:cViewPr>
      <p:scale>
        <a:sx n="100" d="100"/>
        <a:sy n="100" d="100"/>
      </p:scale>
      <p:origin x="0" y="0"/>
    </p:cViewPr>
  </p:notesTextViewPr>
  <p:sorterViewPr>
    <p:cViewPr>
      <p:scale>
        <a:sx n="100" d="100"/>
        <a:sy n="100" d="100"/>
      </p:scale>
      <p:origin x="0" y="66"/>
    </p:cViewPr>
  </p:sorterViewPr>
  <p:notesViewPr>
    <p:cSldViewPr snapToGrid="0" snapToObjects="1">
      <p:cViewPr varScale="1">
        <p:scale>
          <a:sx n="87" d="100"/>
          <a:sy n="87" d="100"/>
        </p:scale>
        <p:origin x="-3672"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E46893A-369C-174C-84F0-2CC86A91CF36}" type="datetimeFigureOut">
              <a:rPr lang="en-US" smtClean="0"/>
              <a:pPr/>
              <a:t>7/9/2013</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C9AA44C6-F217-D94E-AE2F-AE06E46D6328}" type="slidenum">
              <a:rPr lang="en-US" smtClean="0"/>
              <a:pPr/>
              <a:t>‹#›</a:t>
            </a:fld>
            <a:endParaRPr lang="en-US"/>
          </a:p>
        </p:txBody>
      </p:sp>
    </p:spTree>
    <p:extLst>
      <p:ext uri="{BB962C8B-B14F-4D97-AF65-F5344CB8AC3E}">
        <p14:creationId xmlns:p14="http://schemas.microsoft.com/office/powerpoint/2010/main" val="12473408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03C70980-8053-9445-9FD7-917CED2DF3D4}" type="datetimeFigureOut">
              <a:rPr lang="en-US" smtClean="0"/>
              <a:pPr/>
              <a:t>7/9/2013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78900696-C110-3849-BEEF-1969D36921AD}" type="slidenum">
              <a:rPr lang="en-US" smtClean="0"/>
              <a:pPr/>
              <a:t>‹#›</a:t>
            </a:fld>
            <a:endParaRPr lang="en-US"/>
          </a:p>
        </p:txBody>
      </p:sp>
    </p:spTree>
    <p:extLst>
      <p:ext uri="{BB962C8B-B14F-4D97-AF65-F5344CB8AC3E}">
        <p14:creationId xmlns:p14="http://schemas.microsoft.com/office/powerpoint/2010/main" val="17078815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itchFamily="34" charset="0"/>
        <a:ea typeface="+mn-ea"/>
        <a:cs typeface="Arial" pitchFamily="34" charset="0"/>
      </a:defRPr>
    </a:lvl1pPr>
    <a:lvl2pPr marL="457200" algn="l" defTabSz="457200" rtl="0" eaLnBrk="1" latinLnBrk="0" hangingPunct="1">
      <a:defRPr sz="1200" kern="1200">
        <a:solidFill>
          <a:schemeClr val="tx1"/>
        </a:solidFill>
        <a:latin typeface="Arial" pitchFamily="34" charset="0"/>
        <a:ea typeface="+mn-ea"/>
        <a:cs typeface="Arial" pitchFamily="34" charset="0"/>
      </a:defRPr>
    </a:lvl2pPr>
    <a:lvl3pPr marL="914400" algn="l" defTabSz="457200" rtl="0" eaLnBrk="1" latinLnBrk="0" hangingPunct="1">
      <a:defRPr sz="1200" kern="1200">
        <a:solidFill>
          <a:schemeClr val="tx1"/>
        </a:solidFill>
        <a:latin typeface="Arial" pitchFamily="34" charset="0"/>
        <a:ea typeface="+mn-ea"/>
        <a:cs typeface="Arial" pitchFamily="34" charset="0"/>
      </a:defRPr>
    </a:lvl3pPr>
    <a:lvl4pPr marL="1371600" algn="l" defTabSz="457200" rtl="0" eaLnBrk="1" latinLnBrk="0" hangingPunct="1">
      <a:defRPr sz="1200" kern="1200">
        <a:solidFill>
          <a:schemeClr val="tx1"/>
        </a:solidFill>
        <a:latin typeface="Arial" pitchFamily="34" charset="0"/>
        <a:ea typeface="+mn-ea"/>
        <a:cs typeface="Arial" pitchFamily="34" charset="0"/>
      </a:defRPr>
    </a:lvl4pPr>
    <a:lvl5pPr marL="1828800" algn="l" defTabSz="457200" rtl="0" eaLnBrk="1" latinLnBrk="0" hangingPunct="1">
      <a:defRPr sz="1200" kern="1200">
        <a:solidFill>
          <a:schemeClr val="tx1"/>
        </a:solidFill>
        <a:latin typeface="Arial" pitchFamily="34" charset="0"/>
        <a:ea typeface="+mn-ea"/>
        <a:cs typeface="Arial"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pPr marL="0" indent="0">
              <a:buFont typeface="Arial" pitchFamily="34" charset="0"/>
              <a:buNone/>
            </a:pPr>
            <a:endParaRPr lang="en-US" dirty="0" smtClean="0">
              <a:latin typeface="Arial" pitchFamily="34" charset="0"/>
              <a:cs typeface="Arial" pitchFamily="34" charset="0"/>
            </a:endParaRPr>
          </a:p>
        </p:txBody>
      </p:sp>
      <p:sp>
        <p:nvSpPr>
          <p:cNvPr id="21508" name="Slide Number Placeholder 3"/>
          <p:cNvSpPr>
            <a:spLocks noGrp="1"/>
          </p:cNvSpPr>
          <p:nvPr>
            <p:ph type="sldNum" sz="quarter" idx="5"/>
          </p:nvPr>
        </p:nvSpPr>
        <p:spPr>
          <a:noFill/>
        </p:spPr>
        <p:txBody>
          <a:bodyPr/>
          <a:lstStyle>
            <a:lvl1pPr defTabSz="971455" eaLnBrk="0" hangingPunct="0">
              <a:defRPr>
                <a:solidFill>
                  <a:schemeClr val="tx1"/>
                </a:solidFill>
                <a:latin typeface="Arial" pitchFamily="34" charset="0"/>
              </a:defRPr>
            </a:lvl1pPr>
            <a:lvl2pPr marL="742877" indent="-285722" defTabSz="971455" eaLnBrk="0" hangingPunct="0">
              <a:defRPr>
                <a:solidFill>
                  <a:schemeClr val="tx1"/>
                </a:solidFill>
                <a:latin typeface="Arial" pitchFamily="34" charset="0"/>
              </a:defRPr>
            </a:lvl2pPr>
            <a:lvl3pPr marL="1142888" indent="-228578" defTabSz="971455" eaLnBrk="0" hangingPunct="0">
              <a:defRPr>
                <a:solidFill>
                  <a:schemeClr val="tx1"/>
                </a:solidFill>
                <a:latin typeface="Arial" pitchFamily="34" charset="0"/>
              </a:defRPr>
            </a:lvl3pPr>
            <a:lvl4pPr marL="1600043" indent="-228578" defTabSz="971455" eaLnBrk="0" hangingPunct="0">
              <a:defRPr>
                <a:solidFill>
                  <a:schemeClr val="tx1"/>
                </a:solidFill>
                <a:latin typeface="Arial" pitchFamily="34" charset="0"/>
              </a:defRPr>
            </a:lvl4pPr>
            <a:lvl5pPr marL="2057198" indent="-228578" defTabSz="971455" eaLnBrk="0" hangingPunct="0">
              <a:defRPr>
                <a:solidFill>
                  <a:schemeClr val="tx1"/>
                </a:solidFill>
                <a:latin typeface="Arial" pitchFamily="34" charset="0"/>
              </a:defRPr>
            </a:lvl5pPr>
            <a:lvl6pPr marL="2514353" indent="-228578" defTabSz="971455" eaLnBrk="0" fontAlgn="base" hangingPunct="0">
              <a:spcBef>
                <a:spcPct val="0"/>
              </a:spcBef>
              <a:spcAft>
                <a:spcPct val="0"/>
              </a:spcAft>
              <a:defRPr>
                <a:solidFill>
                  <a:schemeClr val="tx1"/>
                </a:solidFill>
                <a:latin typeface="Arial" pitchFamily="34" charset="0"/>
              </a:defRPr>
            </a:lvl6pPr>
            <a:lvl7pPr marL="2971509" indent="-228578" defTabSz="971455" eaLnBrk="0" fontAlgn="base" hangingPunct="0">
              <a:spcBef>
                <a:spcPct val="0"/>
              </a:spcBef>
              <a:spcAft>
                <a:spcPct val="0"/>
              </a:spcAft>
              <a:defRPr>
                <a:solidFill>
                  <a:schemeClr val="tx1"/>
                </a:solidFill>
                <a:latin typeface="Arial" pitchFamily="34" charset="0"/>
              </a:defRPr>
            </a:lvl7pPr>
            <a:lvl8pPr marL="3428664" indent="-228578" defTabSz="971455" eaLnBrk="0" fontAlgn="base" hangingPunct="0">
              <a:spcBef>
                <a:spcPct val="0"/>
              </a:spcBef>
              <a:spcAft>
                <a:spcPct val="0"/>
              </a:spcAft>
              <a:defRPr>
                <a:solidFill>
                  <a:schemeClr val="tx1"/>
                </a:solidFill>
                <a:latin typeface="Arial" pitchFamily="34" charset="0"/>
              </a:defRPr>
            </a:lvl8pPr>
            <a:lvl9pPr marL="3885819" indent="-228578" defTabSz="971455" eaLnBrk="0" fontAlgn="base" hangingPunct="0">
              <a:spcBef>
                <a:spcPct val="0"/>
              </a:spcBef>
              <a:spcAft>
                <a:spcPct val="0"/>
              </a:spcAft>
              <a:defRPr>
                <a:solidFill>
                  <a:schemeClr val="tx1"/>
                </a:solidFill>
                <a:latin typeface="Arial" pitchFamily="34" charset="0"/>
              </a:defRPr>
            </a:lvl9pPr>
          </a:lstStyle>
          <a:p>
            <a:pPr eaLnBrk="1" hangingPunct="1"/>
            <a:fld id="{6F7F7396-3C59-4DD4-9AEE-F51015074612}" type="slidenum">
              <a:rPr lang="en-US" smtClean="0"/>
              <a:pPr eaLnBrk="1" hangingPunct="1"/>
              <a:t>1</a:t>
            </a:fld>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endParaRPr lang="en-US"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34709BC-9D8F-420F-85EE-81DB7FB4231A}" type="slidenum">
              <a:rPr lang="en-US" smtClean="0"/>
              <a:pPr>
                <a:defRPr/>
              </a:pPr>
              <a:t>5</a:t>
            </a:fld>
            <a:endParaRPr lang="en-US"/>
          </a:p>
        </p:txBody>
      </p:sp>
    </p:spTree>
    <p:extLst>
      <p:ext uri="{BB962C8B-B14F-4D97-AF65-F5344CB8AC3E}">
        <p14:creationId xmlns:p14="http://schemas.microsoft.com/office/powerpoint/2010/main" val="155492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B34709BC-9D8F-420F-85EE-81DB7FB4231A}" type="slidenum">
              <a:rPr lang="en-US" smtClean="0"/>
              <a:pPr>
                <a:defRPr/>
              </a:pPr>
              <a:t>23</a:t>
            </a:fld>
            <a:endParaRPr lang="en-US"/>
          </a:p>
        </p:txBody>
      </p:sp>
    </p:spTree>
    <p:extLst>
      <p:ext uri="{BB962C8B-B14F-4D97-AF65-F5344CB8AC3E}">
        <p14:creationId xmlns:p14="http://schemas.microsoft.com/office/powerpoint/2010/main" val="1525233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900696-C110-3849-BEEF-1969D36921AD}" type="slidenum">
              <a:rPr lang="en-US" smtClean="0"/>
              <a:pPr/>
              <a:t>31</a:t>
            </a:fld>
            <a:endParaRPr lang="en-US"/>
          </a:p>
        </p:txBody>
      </p:sp>
      <p:sp>
        <p:nvSpPr>
          <p:cNvPr id="5" name="Notes Placeholder 2"/>
          <p:cNvSpPr txBox="1">
            <a:spLocks/>
          </p:cNvSpPr>
          <p:nvPr/>
        </p:nvSpPr>
        <p:spPr>
          <a:xfrm>
            <a:off x="709930" y="4846082"/>
            <a:ext cx="5679440" cy="4605576"/>
          </a:xfrm>
          <a:prstGeom prst="rect">
            <a:avLst/>
          </a:prstGeom>
        </p:spPr>
        <p:txBody>
          <a:bodyPr vert="horz" lIns="99038" tIns="49520" rIns="99038" bIns="49520" rtlCol="0"/>
          <a:lst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a:lstStyle>
          <a:p>
            <a:pPr marL="171416" indent="-171416">
              <a:buFont typeface="Arial" pitchFamily="34" charset="0"/>
              <a:buChar char="•"/>
            </a:pPr>
            <a:r>
              <a:rPr lang="en-US" dirty="0" smtClean="0">
                <a:latin typeface="Arial" pitchFamily="34" charset="0"/>
                <a:cs typeface="Arial" pitchFamily="34" charset="0"/>
              </a:rPr>
              <a:t>Provide value to customers</a:t>
            </a:r>
          </a:p>
        </p:txBody>
      </p:sp>
    </p:spTree>
    <p:extLst>
      <p:ext uri="{BB962C8B-B14F-4D97-AF65-F5344CB8AC3E}">
        <p14:creationId xmlns:p14="http://schemas.microsoft.com/office/powerpoint/2010/main" val="260187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78900696-C110-3849-BEEF-1969D36921AD}" type="slidenum">
              <a:rPr lang="en-US" smtClean="0"/>
              <a:pPr/>
              <a:t>33</a:t>
            </a:fld>
            <a:endParaRPr lang="en-US"/>
          </a:p>
        </p:txBody>
      </p:sp>
    </p:spTree>
    <p:extLst>
      <p:ext uri="{BB962C8B-B14F-4D97-AF65-F5344CB8AC3E}">
        <p14:creationId xmlns:p14="http://schemas.microsoft.com/office/powerpoint/2010/main" val="334265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latin typeface="Arial" pitchFamily="34" charset="0"/>
              </a:rPr>
              <a:t>Halotechnics is developing the complete engineering solutions for thermal storage systems in addition to the materials science development of the fluids</a:t>
            </a:r>
          </a:p>
          <a:p>
            <a:endParaRPr lang="en-US" dirty="0"/>
          </a:p>
        </p:txBody>
      </p:sp>
      <p:sp>
        <p:nvSpPr>
          <p:cNvPr id="4" name="Slide Number Placeholder 3"/>
          <p:cNvSpPr>
            <a:spLocks noGrp="1"/>
          </p:cNvSpPr>
          <p:nvPr>
            <p:ph type="sldNum" sz="quarter" idx="10"/>
          </p:nvPr>
        </p:nvSpPr>
        <p:spPr/>
        <p:txBody>
          <a:bodyPr/>
          <a:lstStyle/>
          <a:p>
            <a:fld id="{78900696-C110-3849-BEEF-1969D36921AD}" type="slidenum">
              <a:rPr lang="en-US" smtClean="0"/>
              <a:pPr/>
              <a:t>35</a:t>
            </a:fld>
            <a:endParaRPr lang="en-US"/>
          </a:p>
        </p:txBody>
      </p:sp>
    </p:spTree>
    <p:extLst>
      <p:ext uri="{BB962C8B-B14F-4D97-AF65-F5344CB8AC3E}">
        <p14:creationId xmlns:p14="http://schemas.microsoft.com/office/powerpoint/2010/main" val="2416021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9144000" cy="11906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94125" y="6496050"/>
            <a:ext cx="1555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6450105"/>
            <a:ext cx="9144000" cy="45719"/>
          </a:xfrm>
          <a:prstGeom prst="rect">
            <a:avLst/>
          </a:prstGeom>
          <a:solidFill>
            <a:srgbClr val="FFA6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0" y="0"/>
            <a:ext cx="9144000" cy="82176"/>
          </a:xfrm>
          <a:prstGeom prst="rect">
            <a:avLst/>
          </a:prstGeom>
          <a:solidFill>
            <a:srgbClr val="FFA6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7"/>
          <p:cNvSpPr txBox="1">
            <a:spLocks noChangeArrowheads="1"/>
          </p:cNvSpPr>
          <p:nvPr userDrawn="1"/>
        </p:nvSpPr>
        <p:spPr bwMode="auto">
          <a:xfrm>
            <a:off x="6867525" y="6591300"/>
            <a:ext cx="2276475" cy="266700"/>
          </a:xfrm>
          <a:prstGeom prst="rect">
            <a:avLst/>
          </a:prstGeom>
          <a:noFill/>
          <a:ln w="9525">
            <a:noFill/>
            <a:miter lim="800000"/>
            <a:headEnd/>
            <a:tailEnd/>
          </a:ln>
          <a:effectLst/>
        </p:spPr>
        <p:txBody>
          <a:bodyPr/>
          <a:lstStyle>
            <a:lvl1pPr>
              <a:defRPr/>
            </a:lvl1pPr>
          </a:lstStyle>
          <a:p>
            <a:pPr algn="r"/>
            <a:r>
              <a:rPr lang="en-US" sz="1200" b="1" dirty="0" smtClean="0">
                <a:solidFill>
                  <a:srgbClr val="7F7F7F"/>
                </a:solidFill>
              </a:rPr>
              <a:t>© 2013 Halotechnics, Inc.</a:t>
            </a:r>
            <a:endParaRPr lang="en-US" sz="1200" b="1" dirty="0"/>
          </a:p>
        </p:txBody>
      </p:sp>
      <p:sp>
        <p:nvSpPr>
          <p:cNvPr id="18" name="Rectangle 6"/>
          <p:cNvSpPr txBox="1">
            <a:spLocks noGrp="1" noChangeArrowheads="1"/>
          </p:cNvSpPr>
          <p:nvPr userDrawn="1"/>
        </p:nvSpPr>
        <p:spPr bwMode="auto">
          <a:xfrm>
            <a:off x="0" y="6591300"/>
            <a:ext cx="4064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fld id="{1DED87BB-3BA5-434A-8558-484FD38BABD7}" type="slidenum">
              <a:rPr lang="en-US" sz="1200" b="1" smtClean="0">
                <a:solidFill>
                  <a:srgbClr val="939393"/>
                </a:solidFill>
              </a:rPr>
              <a:pPr algn="r" eaLnBrk="1" hangingPunct="1">
                <a:defRPr/>
              </a:pPr>
              <a:t>‹#›</a:t>
            </a:fld>
            <a:endParaRPr lang="en-US" sz="1200" b="1" smtClean="0">
              <a:solidFill>
                <a:srgbClr val="939393"/>
              </a:solidFill>
            </a:endParaRPr>
          </a:p>
        </p:txBody>
      </p:sp>
    </p:spTree>
    <p:extLst>
      <p:ext uri="{BB962C8B-B14F-4D97-AF65-F5344CB8AC3E}">
        <p14:creationId xmlns:p14="http://schemas.microsoft.com/office/powerpoint/2010/main" val="70037587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7463"/>
            <a:ext cx="8229600" cy="119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a:t>
            </a:r>
            <a:br>
              <a:rPr lang="en-US" smtClean="0"/>
            </a:br>
            <a:r>
              <a:rPr lang="en-US" smtClean="0"/>
              <a:t>Master title style</a:t>
            </a:r>
          </a:p>
        </p:txBody>
      </p:sp>
      <p:sp>
        <p:nvSpPr>
          <p:cNvPr id="1027" name="Rectangle 3"/>
          <p:cNvSpPr>
            <a:spLocks noGrp="1" noChangeArrowheads="1"/>
          </p:cNvSpPr>
          <p:nvPr>
            <p:ph type="body" idx="1"/>
          </p:nvPr>
        </p:nvSpPr>
        <p:spPr bwMode="auto">
          <a:xfrm>
            <a:off x="609600" y="1476375"/>
            <a:ext cx="7620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61218735"/>
      </p:ext>
    </p:extLst>
  </p:cSld>
  <p:clrMap bg1="lt1" tx1="dk1" bg2="lt2" tx2="dk2" accent1="accent1" accent2="accent2" accent3="accent3" accent4="accent4" accent5="accent5" accent6="accent6" hlink="hlink" folHlink="folHlink"/>
  <p:sldLayoutIdLst>
    <p:sldLayoutId id="2147483659" r:id="rId1"/>
  </p:sldLayoutIdLst>
  <p:hf hdr="0" dt="0"/>
  <p:txStyles>
    <p:titleStyle>
      <a:lvl1pPr algn="l" rtl="0" eaLnBrk="0" fontAlgn="base" hangingPunct="0">
        <a:spcBef>
          <a:spcPct val="0"/>
        </a:spcBef>
        <a:spcAft>
          <a:spcPct val="0"/>
        </a:spcAft>
        <a:defRPr sz="2800" b="1">
          <a:solidFill>
            <a:schemeClr val="bg1"/>
          </a:solidFill>
          <a:latin typeface="Arial" pitchFamily="34" charset="0"/>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75000"/>
        </a:spcBef>
        <a:spcAft>
          <a:spcPct val="0"/>
        </a:spcAft>
        <a:buChar char="•"/>
        <a:defRPr>
          <a:solidFill>
            <a:schemeClr val="tx1"/>
          </a:solidFill>
          <a:latin typeface="Arial" pitchFamily="34" charset="0"/>
          <a:ea typeface="+mn-ea"/>
          <a:cs typeface="+mn-cs"/>
        </a:defRPr>
      </a:lvl1pPr>
      <a:lvl2pPr marL="685800" indent="-228600" algn="l" rtl="0" eaLnBrk="0" fontAlgn="base" hangingPunct="0">
        <a:spcBef>
          <a:spcPct val="0"/>
        </a:spcBef>
        <a:spcAft>
          <a:spcPct val="0"/>
        </a:spcAft>
        <a:buClr>
          <a:schemeClr val="tx2"/>
        </a:buClr>
        <a:buFont typeface="Arial" pitchFamily="34" charset="0"/>
        <a:buChar char="&gt;"/>
        <a:defRPr sz="1600">
          <a:solidFill>
            <a:schemeClr val="tx1"/>
          </a:solidFill>
          <a:latin typeface="Arial" pitchFamily="34" charset="0"/>
        </a:defRPr>
      </a:lvl2pPr>
      <a:lvl3pPr marL="1143000" indent="-228600" algn="l" rtl="0" eaLnBrk="0" fontAlgn="base" hangingPunct="0">
        <a:spcBef>
          <a:spcPct val="0"/>
        </a:spcBef>
        <a:spcAft>
          <a:spcPct val="0"/>
        </a:spcAft>
        <a:buClr>
          <a:schemeClr val="tx2"/>
        </a:buClr>
        <a:buFont typeface="Arial" pitchFamily="34" charset="0"/>
        <a:buChar char="–"/>
        <a:defRPr sz="1400">
          <a:solidFill>
            <a:schemeClr val="tx1"/>
          </a:solidFill>
          <a:latin typeface="Arial" pitchFamily="34" charset="0"/>
        </a:defRPr>
      </a:lvl3pPr>
      <a:lvl4pPr marL="1655763" indent="-228600" algn="l" rtl="0" eaLnBrk="0" fontAlgn="base" hangingPunct="0">
        <a:spcBef>
          <a:spcPct val="0"/>
        </a:spcBef>
        <a:spcAft>
          <a:spcPct val="0"/>
        </a:spcAft>
        <a:buClr>
          <a:schemeClr val="tx2"/>
        </a:buClr>
        <a:buChar char="•"/>
        <a:defRPr sz="14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4932" y="6005513"/>
            <a:ext cx="36576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1"/>
          <p:cNvSpPr txBox="1">
            <a:spLocks noChangeArrowheads="1"/>
          </p:cNvSpPr>
          <p:nvPr/>
        </p:nvSpPr>
        <p:spPr bwMode="auto">
          <a:xfrm>
            <a:off x="1386247" y="2417763"/>
            <a:ext cx="637662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sz="2800" b="1" dirty="0" smtClean="0"/>
              <a:t>Halotechnics Electricity </a:t>
            </a:r>
            <a:r>
              <a:rPr lang="en-US" sz="2800" b="1" dirty="0"/>
              <a:t>Storage</a:t>
            </a:r>
            <a:r>
              <a:rPr lang="en-US" sz="2800" b="1" dirty="0" smtClean="0"/>
              <a:t>: Enabling Renewable Peaker Plants</a:t>
            </a:r>
            <a:endParaRPr lang="en-US" sz="2800" b="1" dirty="0"/>
          </a:p>
          <a:p>
            <a:pPr algn="ctr" eaLnBrk="1" hangingPunct="1">
              <a:defRPr/>
            </a:pPr>
            <a:r>
              <a:rPr lang="en-US" sz="2800" b="1" dirty="0" smtClean="0"/>
              <a:t> </a:t>
            </a:r>
            <a:endParaRPr lang="en-US" sz="1600" dirty="0" smtClean="0">
              <a:solidFill>
                <a:schemeClr val="tx1">
                  <a:lumMod val="50000"/>
                  <a:lumOff val="50000"/>
                </a:schemeClr>
              </a:solidFill>
            </a:endParaRPr>
          </a:p>
          <a:p>
            <a:pPr algn="ctr" eaLnBrk="1" hangingPunct="1">
              <a:defRPr/>
            </a:pPr>
            <a:endParaRPr lang="en-US" sz="1600" dirty="0" smtClean="0">
              <a:solidFill>
                <a:schemeClr val="tx1">
                  <a:lumMod val="50000"/>
                  <a:lumOff val="50000"/>
                </a:schemeClr>
              </a:solidFill>
            </a:endParaRPr>
          </a:p>
          <a:p>
            <a:pPr algn="ctr" eaLnBrk="1" hangingPunct="1">
              <a:defRPr/>
            </a:pPr>
            <a:r>
              <a:rPr lang="en-US" sz="1600" dirty="0" smtClean="0">
                <a:solidFill>
                  <a:schemeClr val="tx1">
                    <a:lumMod val="50000"/>
                    <a:lumOff val="50000"/>
                  </a:schemeClr>
                </a:solidFill>
              </a:rPr>
              <a:t>Presented to Shell </a:t>
            </a:r>
            <a:r>
              <a:rPr lang="en-US" sz="1600" dirty="0" err="1" smtClean="0">
                <a:solidFill>
                  <a:schemeClr val="tx1">
                    <a:lumMod val="50000"/>
                    <a:lumOff val="50000"/>
                  </a:schemeClr>
                </a:solidFill>
              </a:rPr>
              <a:t>GameChanger</a:t>
            </a:r>
            <a:endParaRPr lang="en-US" sz="1600" dirty="0" smtClean="0">
              <a:solidFill>
                <a:schemeClr val="tx1">
                  <a:lumMod val="50000"/>
                  <a:lumOff val="50000"/>
                </a:schemeClr>
              </a:solidFill>
            </a:endParaRPr>
          </a:p>
          <a:p>
            <a:pPr algn="ctr" eaLnBrk="1" hangingPunct="1">
              <a:defRPr/>
            </a:pPr>
            <a:r>
              <a:rPr lang="en-US" sz="1600" dirty="0" smtClean="0">
                <a:solidFill>
                  <a:schemeClr val="tx1">
                    <a:lumMod val="50000"/>
                    <a:lumOff val="50000"/>
                  </a:schemeClr>
                </a:solidFill>
              </a:rPr>
              <a:t>July 10, 2013</a:t>
            </a:r>
          </a:p>
          <a:p>
            <a:pPr algn="ctr" eaLnBrk="1" hangingPunct="1">
              <a:defRPr/>
            </a:pPr>
            <a:endParaRPr lang="en-US" sz="1600" dirty="0">
              <a:solidFill>
                <a:schemeClr val="tx1">
                  <a:lumMod val="50000"/>
                  <a:lumOff val="50000"/>
                </a:schemeClr>
              </a:solidFill>
            </a:endParaRPr>
          </a:p>
          <a:p>
            <a:pPr algn="ctr" eaLnBrk="1" hangingPunct="1">
              <a:defRPr/>
            </a:pPr>
            <a:r>
              <a:rPr lang="en-US" sz="1600" dirty="0" smtClean="0">
                <a:solidFill>
                  <a:schemeClr val="tx1">
                    <a:lumMod val="50000"/>
                    <a:lumOff val="50000"/>
                  </a:schemeClr>
                </a:solidFill>
              </a:rPr>
              <a:t>www.halotechnics.com</a:t>
            </a:r>
            <a:endParaRPr lang="en-US" sz="1600" dirty="0">
              <a:solidFill>
                <a:schemeClr val="tx1">
                  <a:lumMod val="50000"/>
                  <a:lumOff val="50000"/>
                </a:schemeClr>
              </a:solidFill>
            </a:endParaRPr>
          </a:p>
          <a:p>
            <a:pPr algn="ctr" eaLnBrk="1" hangingPunct="1">
              <a:defRPr/>
            </a:pPr>
            <a:endParaRPr lang="en-US" sz="1600" dirty="0" smtClean="0">
              <a:solidFill>
                <a:schemeClr val="tx1">
                  <a:lumMod val="50000"/>
                  <a:lumOff val="50000"/>
                </a:schemeClr>
              </a:solidFill>
            </a:endParaRPr>
          </a:p>
        </p:txBody>
      </p:sp>
    </p:spTree>
    <p:extLst>
      <p:ext uri="{BB962C8B-B14F-4D97-AF65-F5344CB8AC3E}">
        <p14:creationId xmlns:p14="http://schemas.microsoft.com/office/powerpoint/2010/main" val="841096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idea enabled by new materials</a:t>
            </a:r>
            <a:endParaRPr lang="en-US" dirty="0"/>
          </a:p>
        </p:txBody>
      </p:sp>
      <p:sp>
        <p:nvSpPr>
          <p:cNvPr id="3" name="Content Placeholder 2"/>
          <p:cNvSpPr>
            <a:spLocks noGrp="1"/>
          </p:cNvSpPr>
          <p:nvPr>
            <p:ph idx="1"/>
          </p:nvPr>
        </p:nvSpPr>
        <p:spPr>
          <a:xfrm>
            <a:off x="609600" y="1476375"/>
            <a:ext cx="4400550" cy="4525963"/>
          </a:xfrm>
        </p:spPr>
        <p:txBody>
          <a:bodyPr/>
          <a:lstStyle/>
          <a:p>
            <a:r>
              <a:rPr lang="en-US" dirty="0" err="1" smtClean="0"/>
              <a:t>GameChanger</a:t>
            </a:r>
            <a:r>
              <a:rPr lang="en-US" dirty="0" smtClean="0"/>
              <a:t>-Halotechnics project to build first of a kind thermal electricity storage system</a:t>
            </a:r>
          </a:p>
          <a:p>
            <a:r>
              <a:rPr lang="en-US" dirty="0" smtClean="0"/>
              <a:t>Halotechnics high temperature fluids are the first to make the concept </a:t>
            </a:r>
            <a:r>
              <a:rPr lang="en-US" u="sng" dirty="0" smtClean="0"/>
              <a:t>commercially viable</a:t>
            </a:r>
            <a:endParaRPr lang="en-US"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899" y="4109712"/>
            <a:ext cx="2295525" cy="20815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770" y="1223637"/>
            <a:ext cx="3763781" cy="2809875"/>
          </a:xfrm>
          <a:prstGeom prst="rect">
            <a:avLst/>
          </a:prstGeom>
        </p:spPr>
      </p:pic>
      <p:sp>
        <p:nvSpPr>
          <p:cNvPr id="7" name="TextBox 6"/>
          <p:cNvSpPr txBox="1"/>
          <p:nvPr/>
        </p:nvSpPr>
        <p:spPr>
          <a:xfrm>
            <a:off x="2535084" y="5880556"/>
            <a:ext cx="3280513" cy="430887"/>
          </a:xfrm>
          <a:prstGeom prst="rect">
            <a:avLst/>
          </a:prstGeom>
          <a:noFill/>
        </p:spPr>
        <p:txBody>
          <a:bodyPr wrap="none" rtlCol="0">
            <a:spAutoFit/>
          </a:bodyPr>
          <a:lstStyle/>
          <a:p>
            <a:r>
              <a:rPr lang="en-US" sz="2200" b="1" i="1" dirty="0" smtClean="0">
                <a:solidFill>
                  <a:srgbClr val="0000FF"/>
                </a:solidFill>
              </a:rPr>
              <a:t>The hotter, the better…</a:t>
            </a:r>
            <a:endParaRPr lang="en-US" sz="2200" b="1" i="1" dirty="0">
              <a:solidFill>
                <a:srgbClr val="0000FF"/>
              </a:solidFill>
            </a:endParaRPr>
          </a:p>
        </p:txBody>
      </p:sp>
    </p:spTree>
    <p:extLst>
      <p:ext uri="{BB962C8B-B14F-4D97-AF65-F5344CB8AC3E}">
        <p14:creationId xmlns:p14="http://schemas.microsoft.com/office/powerpoint/2010/main" val="75027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4549" y="3066535"/>
            <a:ext cx="4122737" cy="2751137"/>
            <a:chOff x="224549" y="3066535"/>
            <a:chExt cx="4122737" cy="2751137"/>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49" y="3066535"/>
              <a:ext cx="41227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22084" y="3985587"/>
              <a:ext cx="1530932" cy="323165"/>
            </a:xfrm>
            <a:prstGeom prst="rect">
              <a:avLst/>
            </a:prstGeom>
            <a:solidFill>
              <a:schemeClr val="bg1"/>
            </a:solidFill>
          </p:spPr>
          <p:txBody>
            <a:bodyPr wrap="none" rtlCol="0">
              <a:spAutoFit/>
            </a:bodyPr>
            <a:lstStyle/>
            <a:p>
              <a:r>
                <a:rPr lang="en-US" sz="1500" b="1" dirty="0" smtClean="0"/>
                <a:t>RTE = COP x </a:t>
              </a:r>
              <a:r>
                <a:rPr lang="el-GR" sz="1500" b="1" dirty="0" smtClean="0"/>
                <a:t>η</a:t>
              </a:r>
              <a:endParaRPr lang="en-US" sz="1500" b="1" dirty="0"/>
            </a:p>
          </p:txBody>
        </p:sp>
      </p:grpSp>
      <p:sp>
        <p:nvSpPr>
          <p:cNvPr id="2" name="Title 1"/>
          <p:cNvSpPr>
            <a:spLocks noGrp="1"/>
          </p:cNvSpPr>
          <p:nvPr>
            <p:ph type="title"/>
          </p:nvPr>
        </p:nvSpPr>
        <p:spPr/>
        <p:txBody>
          <a:bodyPr/>
          <a:lstStyle/>
          <a:p>
            <a:r>
              <a:rPr lang="en-US" dirty="0" smtClean="0"/>
              <a:t>The </a:t>
            </a:r>
            <a:r>
              <a:rPr lang="en-US" dirty="0"/>
              <a:t>h</a:t>
            </a:r>
            <a:r>
              <a:rPr lang="en-US" dirty="0" smtClean="0"/>
              <a:t>otter the better</a:t>
            </a:r>
            <a:endParaRPr lang="en-US" dirty="0"/>
          </a:p>
        </p:txBody>
      </p:sp>
      <p:sp>
        <p:nvSpPr>
          <p:cNvPr id="3" name="Content Placeholder 2"/>
          <p:cNvSpPr>
            <a:spLocks noGrp="1"/>
          </p:cNvSpPr>
          <p:nvPr>
            <p:ph idx="1"/>
          </p:nvPr>
        </p:nvSpPr>
        <p:spPr>
          <a:xfrm>
            <a:off x="609600" y="1476375"/>
            <a:ext cx="7620000" cy="2044747"/>
          </a:xfrm>
        </p:spPr>
        <p:txBody>
          <a:bodyPr/>
          <a:lstStyle/>
          <a:p>
            <a:r>
              <a:rPr lang="en-US" dirty="0" smtClean="0"/>
              <a:t>Two fundamental truths drive our work. As storage temperature increases:</a:t>
            </a:r>
          </a:p>
          <a:p>
            <a:pPr marL="800100" lvl="1" indent="-342900">
              <a:buFont typeface="+mj-lt"/>
              <a:buAutoNum type="arabicPeriod"/>
            </a:pPr>
            <a:r>
              <a:rPr lang="en-US" dirty="0" smtClean="0"/>
              <a:t>Efficiency goes up</a:t>
            </a:r>
          </a:p>
          <a:p>
            <a:pPr marL="800100" lvl="1" indent="-342900">
              <a:buFont typeface="+mj-lt"/>
              <a:buAutoNum type="arabicPeriod"/>
            </a:pPr>
            <a:r>
              <a:rPr lang="en-US" dirty="0" smtClean="0"/>
              <a:t>Cost goes down</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351" y="3066534"/>
            <a:ext cx="41227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269148" y="3957851"/>
            <a:ext cx="6079812" cy="2427466"/>
            <a:chOff x="269148" y="3957851"/>
            <a:chExt cx="6079812" cy="2427466"/>
          </a:xfrm>
        </p:grpSpPr>
        <p:grpSp>
          <p:nvGrpSpPr>
            <p:cNvPr id="10" name="Group 9"/>
            <p:cNvGrpSpPr/>
            <p:nvPr/>
          </p:nvGrpSpPr>
          <p:grpSpPr>
            <a:xfrm>
              <a:off x="269148" y="4858603"/>
              <a:ext cx="1505540" cy="1526714"/>
              <a:chOff x="269148" y="4858603"/>
              <a:chExt cx="1505540" cy="1526714"/>
            </a:xfrm>
          </p:grpSpPr>
          <p:sp>
            <p:nvSpPr>
              <p:cNvPr id="7" name="Rectangle 6"/>
              <p:cNvSpPr/>
              <p:nvPr/>
            </p:nvSpPr>
            <p:spPr>
              <a:xfrm>
                <a:off x="269148" y="6015985"/>
                <a:ext cx="1505540" cy="369332"/>
              </a:xfrm>
              <a:prstGeom prst="rect">
                <a:avLst/>
              </a:prstGeom>
            </p:spPr>
            <p:txBody>
              <a:bodyPr wrap="none">
                <a:spAutoFit/>
              </a:bodyPr>
              <a:lstStyle/>
              <a:p>
                <a:r>
                  <a:rPr lang="en-US" b="1" dirty="0">
                    <a:solidFill>
                      <a:srgbClr val="0000FF"/>
                    </a:solidFill>
                  </a:rPr>
                  <a:t>Gen 1 (salt) </a:t>
                </a:r>
              </a:p>
            </p:txBody>
          </p:sp>
          <p:cxnSp>
            <p:nvCxnSpPr>
              <p:cNvPr id="9" name="Straight Arrow Connector 8"/>
              <p:cNvCxnSpPr/>
              <p:nvPr/>
            </p:nvCxnSpPr>
            <p:spPr>
              <a:xfrm flipV="1">
                <a:off x="1009922" y="4858603"/>
                <a:ext cx="0" cy="108190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843420" y="3957851"/>
              <a:ext cx="1505540" cy="2427466"/>
              <a:chOff x="4843420" y="3957851"/>
              <a:chExt cx="1505540" cy="2427466"/>
            </a:xfrm>
          </p:grpSpPr>
          <p:sp>
            <p:nvSpPr>
              <p:cNvPr id="15" name="Rectangle 14"/>
              <p:cNvSpPr/>
              <p:nvPr/>
            </p:nvSpPr>
            <p:spPr>
              <a:xfrm>
                <a:off x="4843420" y="6015985"/>
                <a:ext cx="1505540" cy="369332"/>
              </a:xfrm>
              <a:prstGeom prst="rect">
                <a:avLst/>
              </a:prstGeom>
            </p:spPr>
            <p:txBody>
              <a:bodyPr wrap="none">
                <a:spAutoFit/>
              </a:bodyPr>
              <a:lstStyle/>
              <a:p>
                <a:r>
                  <a:rPr lang="en-US" b="1" dirty="0">
                    <a:solidFill>
                      <a:srgbClr val="0000FF"/>
                    </a:solidFill>
                  </a:rPr>
                  <a:t>Gen 1 (salt) </a:t>
                </a:r>
              </a:p>
            </p:txBody>
          </p:sp>
          <p:cxnSp>
            <p:nvCxnSpPr>
              <p:cNvPr id="16" name="Straight Arrow Connector 15"/>
              <p:cNvCxnSpPr/>
              <p:nvPr/>
            </p:nvCxnSpPr>
            <p:spPr>
              <a:xfrm flipV="1">
                <a:off x="5584194" y="3957851"/>
                <a:ext cx="0" cy="198265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0" name="Group 19"/>
          <p:cNvGrpSpPr/>
          <p:nvPr/>
        </p:nvGrpSpPr>
        <p:grpSpPr>
          <a:xfrm>
            <a:off x="1733744" y="3957851"/>
            <a:ext cx="6221701" cy="2444838"/>
            <a:chOff x="1733744" y="3957851"/>
            <a:chExt cx="6221701" cy="2444838"/>
          </a:xfrm>
        </p:grpSpPr>
        <p:grpSp>
          <p:nvGrpSpPr>
            <p:cNvPr id="11" name="Group 10"/>
            <p:cNvGrpSpPr/>
            <p:nvPr/>
          </p:nvGrpSpPr>
          <p:grpSpPr>
            <a:xfrm>
              <a:off x="1733744" y="3957851"/>
              <a:ext cx="1633781" cy="2444838"/>
              <a:chOff x="1733744" y="3957851"/>
              <a:chExt cx="1633781" cy="2444838"/>
            </a:xfrm>
          </p:grpSpPr>
          <p:sp>
            <p:nvSpPr>
              <p:cNvPr id="6" name="TextBox 5"/>
              <p:cNvSpPr txBox="1"/>
              <p:nvPr/>
            </p:nvSpPr>
            <p:spPr>
              <a:xfrm>
                <a:off x="1733744" y="6033357"/>
                <a:ext cx="1633781" cy="369332"/>
              </a:xfrm>
              <a:prstGeom prst="rect">
                <a:avLst/>
              </a:prstGeom>
              <a:noFill/>
            </p:spPr>
            <p:txBody>
              <a:bodyPr wrap="none" rtlCol="0">
                <a:spAutoFit/>
              </a:bodyPr>
              <a:lstStyle/>
              <a:p>
                <a:r>
                  <a:rPr lang="en-US" b="1" dirty="0" smtClean="0">
                    <a:solidFill>
                      <a:srgbClr val="FF0000"/>
                    </a:solidFill>
                  </a:rPr>
                  <a:t>Gen 2 (glass)</a:t>
                </a:r>
                <a:endParaRPr lang="en-US" b="1" dirty="0">
                  <a:solidFill>
                    <a:srgbClr val="FF0000"/>
                  </a:solidFill>
                </a:endParaRPr>
              </a:p>
            </p:txBody>
          </p:sp>
          <p:cxnSp>
            <p:nvCxnSpPr>
              <p:cNvPr id="13" name="Straight Arrow Connector 12"/>
              <p:cNvCxnSpPr/>
              <p:nvPr/>
            </p:nvCxnSpPr>
            <p:spPr>
              <a:xfrm flipV="1">
                <a:off x="2550634" y="3957851"/>
                <a:ext cx="0" cy="19936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321664" y="4869565"/>
              <a:ext cx="1633781" cy="1533124"/>
              <a:chOff x="6321664" y="4869565"/>
              <a:chExt cx="1633781" cy="1533124"/>
            </a:xfrm>
          </p:grpSpPr>
          <p:sp>
            <p:nvSpPr>
              <p:cNvPr id="14" name="TextBox 13"/>
              <p:cNvSpPr txBox="1"/>
              <p:nvPr/>
            </p:nvSpPr>
            <p:spPr>
              <a:xfrm>
                <a:off x="6321664" y="6033357"/>
                <a:ext cx="1633781" cy="369332"/>
              </a:xfrm>
              <a:prstGeom prst="rect">
                <a:avLst/>
              </a:prstGeom>
              <a:noFill/>
            </p:spPr>
            <p:txBody>
              <a:bodyPr wrap="none" rtlCol="0">
                <a:spAutoFit/>
              </a:bodyPr>
              <a:lstStyle/>
              <a:p>
                <a:r>
                  <a:rPr lang="en-US" b="1" dirty="0" smtClean="0">
                    <a:solidFill>
                      <a:srgbClr val="FF0000"/>
                    </a:solidFill>
                  </a:rPr>
                  <a:t>Gen 2 (glass)</a:t>
                </a:r>
                <a:endParaRPr lang="en-US" b="1" dirty="0">
                  <a:solidFill>
                    <a:srgbClr val="FF0000"/>
                  </a:solidFill>
                </a:endParaRPr>
              </a:p>
            </p:txBody>
          </p:sp>
          <p:cxnSp>
            <p:nvCxnSpPr>
              <p:cNvPr id="17" name="Straight Arrow Connector 16"/>
              <p:cNvCxnSpPr/>
              <p:nvPr/>
            </p:nvCxnSpPr>
            <p:spPr>
              <a:xfrm flipV="1">
                <a:off x="7142315" y="4869565"/>
                <a:ext cx="0" cy="108190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769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821486" y="1531121"/>
            <a:ext cx="1858574" cy="1165288"/>
            <a:chOff x="611858" y="1552385"/>
            <a:chExt cx="1858574" cy="1165288"/>
          </a:xfrm>
          <a:solidFill>
            <a:schemeClr val="accent5">
              <a:lumMod val="75000"/>
            </a:schemeClr>
          </a:solidFill>
        </p:grpSpPr>
        <p:sp>
          <p:nvSpPr>
            <p:cNvPr id="33" name="Oval 32"/>
            <p:cNvSpPr/>
            <p:nvPr/>
          </p:nvSpPr>
          <p:spPr>
            <a:xfrm>
              <a:off x="611858" y="1552385"/>
              <a:ext cx="1858574" cy="11652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1" dirty="0">
                <a:solidFill>
                  <a:sysClr val="windowText" lastClr="000000"/>
                </a:solidFill>
              </a:endParaRPr>
            </a:p>
          </p:txBody>
        </p:sp>
        <p:sp>
          <p:nvSpPr>
            <p:cNvPr id="34" name="Rectangle 33"/>
            <p:cNvSpPr/>
            <p:nvPr/>
          </p:nvSpPr>
          <p:spPr>
            <a:xfrm>
              <a:off x="872129" y="1782574"/>
              <a:ext cx="1395189" cy="707886"/>
            </a:xfrm>
            <a:prstGeom prst="rect">
              <a:avLst/>
            </a:prstGeom>
            <a:grpFill/>
          </p:spPr>
          <p:txBody>
            <a:bodyPr wrap="none">
              <a:spAutoFit/>
            </a:bodyPr>
            <a:lstStyle/>
            <a:p>
              <a:pPr algn="ctr"/>
              <a:r>
                <a:rPr lang="en-US" sz="2000" b="1" dirty="0" smtClean="0">
                  <a:solidFill>
                    <a:sysClr val="windowText" lastClr="000000"/>
                  </a:solidFill>
                </a:rPr>
                <a:t>POC </a:t>
              </a:r>
              <a:br>
                <a:rPr lang="en-US" sz="2000" b="1" dirty="0" smtClean="0">
                  <a:solidFill>
                    <a:sysClr val="windowText" lastClr="000000"/>
                  </a:solidFill>
                </a:rPr>
              </a:br>
              <a:r>
                <a:rPr lang="en-US" sz="2000" b="1" dirty="0" smtClean="0">
                  <a:solidFill>
                    <a:sysClr val="windowText" lastClr="000000"/>
                  </a:solidFill>
                </a:rPr>
                <a:t>Validation</a:t>
              </a:r>
              <a:endParaRPr lang="en-US" sz="2000" b="1" dirty="0">
                <a:solidFill>
                  <a:sysClr val="windowText" lastClr="000000"/>
                </a:solidFill>
              </a:endParaRPr>
            </a:p>
          </p:txBody>
        </p:sp>
      </p:grpSp>
      <p:grpSp>
        <p:nvGrpSpPr>
          <p:cNvPr id="36" name="Group 35"/>
          <p:cNvGrpSpPr/>
          <p:nvPr/>
        </p:nvGrpSpPr>
        <p:grpSpPr>
          <a:xfrm>
            <a:off x="6715070" y="1546734"/>
            <a:ext cx="2028880" cy="1165288"/>
            <a:chOff x="640432" y="1552385"/>
            <a:chExt cx="2028880" cy="1165288"/>
          </a:xfrm>
          <a:solidFill>
            <a:schemeClr val="accent5">
              <a:lumMod val="75000"/>
            </a:schemeClr>
          </a:solidFill>
        </p:grpSpPr>
        <p:sp>
          <p:nvSpPr>
            <p:cNvPr id="37" name="Oval 36"/>
            <p:cNvSpPr/>
            <p:nvPr/>
          </p:nvSpPr>
          <p:spPr>
            <a:xfrm>
              <a:off x="640432" y="1552385"/>
              <a:ext cx="2028880" cy="116528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1" dirty="0">
                <a:solidFill>
                  <a:sysClr val="windowText" lastClr="000000"/>
                </a:solidFill>
              </a:endParaRPr>
            </a:p>
          </p:txBody>
        </p:sp>
        <p:sp>
          <p:nvSpPr>
            <p:cNvPr id="38" name="Rectangle 37"/>
            <p:cNvSpPr/>
            <p:nvPr/>
          </p:nvSpPr>
          <p:spPr>
            <a:xfrm>
              <a:off x="828363" y="1809360"/>
              <a:ext cx="1653017" cy="643533"/>
            </a:xfrm>
            <a:prstGeom prst="rect">
              <a:avLst/>
            </a:prstGeom>
            <a:noFill/>
          </p:spPr>
          <p:txBody>
            <a:bodyPr wrap="none">
              <a:spAutoFit/>
            </a:bodyPr>
            <a:lstStyle/>
            <a:p>
              <a:pPr algn="ctr"/>
              <a:r>
                <a:rPr lang="en-US" sz="2000" b="1" dirty="0" smtClean="0">
                  <a:solidFill>
                    <a:sysClr val="windowText" lastClr="000000"/>
                  </a:solidFill>
                </a:rPr>
                <a:t>1 MW </a:t>
              </a:r>
              <a:br>
                <a:rPr lang="en-US" sz="2000" b="1" dirty="0" smtClean="0">
                  <a:solidFill>
                    <a:sysClr val="windowText" lastClr="000000"/>
                  </a:solidFill>
                </a:rPr>
              </a:br>
              <a:r>
                <a:rPr lang="en-US" sz="2000" b="1" dirty="0" smtClean="0">
                  <a:solidFill>
                    <a:sysClr val="windowText" lastClr="000000"/>
                  </a:solidFill>
                </a:rPr>
                <a:t>Deployment</a:t>
              </a:r>
              <a:endParaRPr lang="en-US" sz="2000" b="1" dirty="0">
                <a:solidFill>
                  <a:sysClr val="windowText" lastClr="000000"/>
                </a:solidFill>
              </a:endParaRPr>
            </a:p>
          </p:txBody>
        </p:sp>
      </p:grpSp>
      <p:sp>
        <p:nvSpPr>
          <p:cNvPr id="2" name="Title 1"/>
          <p:cNvSpPr>
            <a:spLocks noGrp="1"/>
          </p:cNvSpPr>
          <p:nvPr>
            <p:ph type="title"/>
          </p:nvPr>
        </p:nvSpPr>
        <p:spPr/>
        <p:txBody>
          <a:bodyPr/>
          <a:lstStyle/>
          <a:p>
            <a:r>
              <a:rPr lang="en-US" dirty="0"/>
              <a:t>Opportunity framing workshop</a:t>
            </a:r>
          </a:p>
        </p:txBody>
      </p:sp>
      <p:cxnSp>
        <p:nvCxnSpPr>
          <p:cNvPr id="4" name="Straight Arrow Connector 3"/>
          <p:cNvCxnSpPr/>
          <p:nvPr/>
        </p:nvCxnSpPr>
        <p:spPr>
          <a:xfrm flipV="1">
            <a:off x="523875" y="1419225"/>
            <a:ext cx="0" cy="45242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07973" y="5935517"/>
            <a:ext cx="808618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 Box 51"/>
          <p:cNvSpPr txBox="1">
            <a:spLocks noChangeArrowheads="1"/>
          </p:cNvSpPr>
          <p:nvPr/>
        </p:nvSpPr>
        <p:spPr bwMode="auto">
          <a:xfrm rot="16200000">
            <a:off x="-382187" y="3362327"/>
            <a:ext cx="14109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b="1" dirty="0" smtClean="0">
                <a:cs typeface="Arial" pitchFamily="34" charset="0"/>
              </a:rPr>
              <a:t>Impact</a:t>
            </a:r>
            <a:endParaRPr lang="en-US" b="1" dirty="0">
              <a:cs typeface="Arial" pitchFamily="34" charset="0"/>
            </a:endParaRPr>
          </a:p>
        </p:txBody>
      </p:sp>
      <p:sp>
        <p:nvSpPr>
          <p:cNvPr id="7" name="Text Box 51"/>
          <p:cNvSpPr txBox="1">
            <a:spLocks noChangeArrowheads="1"/>
          </p:cNvSpPr>
          <p:nvPr/>
        </p:nvSpPr>
        <p:spPr bwMode="auto">
          <a:xfrm>
            <a:off x="3561705" y="6010275"/>
            <a:ext cx="21056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b="1" dirty="0" smtClean="0">
                <a:cs typeface="Arial" pitchFamily="34" charset="0"/>
              </a:rPr>
              <a:t>Difficulty to Test</a:t>
            </a:r>
            <a:endParaRPr lang="en-US" b="1" dirty="0">
              <a:cs typeface="Arial" pitchFamily="34" charset="0"/>
            </a:endParaRPr>
          </a:p>
        </p:txBody>
      </p:sp>
      <p:sp>
        <p:nvSpPr>
          <p:cNvPr id="8" name="Rectangle 7"/>
          <p:cNvSpPr/>
          <p:nvPr/>
        </p:nvSpPr>
        <p:spPr>
          <a:xfrm>
            <a:off x="6786865" y="3890590"/>
            <a:ext cx="2276585" cy="400110"/>
          </a:xfrm>
          <a:prstGeom prst="rect">
            <a:avLst/>
          </a:prstGeom>
        </p:spPr>
        <p:txBody>
          <a:bodyPr wrap="none">
            <a:spAutoFit/>
          </a:bodyPr>
          <a:lstStyle/>
          <a:p>
            <a:r>
              <a:rPr lang="en-US" sz="2000" b="1" dirty="0" smtClean="0">
                <a:solidFill>
                  <a:srgbClr val="00B050"/>
                </a:solidFill>
              </a:rPr>
              <a:t>OFW May 9, 2013</a:t>
            </a:r>
            <a:endParaRPr lang="en-US" sz="2000" b="1" dirty="0">
              <a:solidFill>
                <a:srgbClr val="00B050"/>
              </a:solidFill>
            </a:endParaRPr>
          </a:p>
        </p:txBody>
      </p:sp>
      <p:sp>
        <p:nvSpPr>
          <p:cNvPr id="9" name="Rounded Rectangle 8"/>
          <p:cNvSpPr/>
          <p:nvPr/>
        </p:nvSpPr>
        <p:spPr>
          <a:xfrm>
            <a:off x="731693" y="1546734"/>
            <a:ext cx="4055054" cy="35272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0" name="Rounded Rectangle 9"/>
          <p:cNvSpPr/>
          <p:nvPr/>
        </p:nvSpPr>
        <p:spPr>
          <a:xfrm>
            <a:off x="4786747" y="1531120"/>
            <a:ext cx="1921888" cy="11496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1" name="Rounded Rectangle 10"/>
          <p:cNvSpPr/>
          <p:nvPr/>
        </p:nvSpPr>
        <p:spPr>
          <a:xfrm>
            <a:off x="6722685" y="1523313"/>
            <a:ext cx="2021265" cy="11574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2" name="TextBox 9"/>
          <p:cNvSpPr txBox="1"/>
          <p:nvPr/>
        </p:nvSpPr>
        <p:spPr>
          <a:xfrm>
            <a:off x="1273766" y="5089628"/>
            <a:ext cx="2921644" cy="49270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0000"/>
                </a:solidFill>
              </a:rPr>
              <a:t>Phase </a:t>
            </a:r>
            <a:r>
              <a:rPr lang="en-US" sz="2800" b="1" dirty="0" smtClean="0">
                <a:solidFill>
                  <a:srgbClr val="FF0000"/>
                </a:solidFill>
              </a:rPr>
              <a:t>1-2</a:t>
            </a:r>
            <a:endParaRPr lang="en-US" sz="2800" b="1" dirty="0">
              <a:solidFill>
                <a:srgbClr val="FF0000"/>
              </a:solidFill>
            </a:endParaRPr>
          </a:p>
        </p:txBody>
      </p:sp>
      <p:sp>
        <p:nvSpPr>
          <p:cNvPr id="13" name="TextBox 1"/>
          <p:cNvSpPr txBox="1"/>
          <p:nvPr/>
        </p:nvSpPr>
        <p:spPr>
          <a:xfrm>
            <a:off x="4293937" y="2696409"/>
            <a:ext cx="2921558" cy="492708"/>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0000"/>
                </a:solidFill>
              </a:rPr>
              <a:t>Phase </a:t>
            </a:r>
            <a:r>
              <a:rPr lang="en-US" sz="2800" b="1" dirty="0" smtClean="0">
                <a:solidFill>
                  <a:srgbClr val="FF0000"/>
                </a:solidFill>
              </a:rPr>
              <a:t>3</a:t>
            </a:r>
            <a:endParaRPr lang="en-US" sz="2800" b="1" dirty="0">
              <a:solidFill>
                <a:srgbClr val="FF0000"/>
              </a:solidFill>
            </a:endParaRPr>
          </a:p>
        </p:txBody>
      </p:sp>
      <p:sp>
        <p:nvSpPr>
          <p:cNvPr id="14" name="TextBox 1"/>
          <p:cNvSpPr txBox="1"/>
          <p:nvPr/>
        </p:nvSpPr>
        <p:spPr>
          <a:xfrm>
            <a:off x="6821299" y="2688602"/>
            <a:ext cx="1534631" cy="492708"/>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0000"/>
                </a:solidFill>
              </a:rPr>
              <a:t>Phase </a:t>
            </a:r>
            <a:r>
              <a:rPr lang="en-US" sz="2800" b="1" dirty="0" smtClean="0">
                <a:solidFill>
                  <a:srgbClr val="FF0000"/>
                </a:solidFill>
              </a:rPr>
              <a:t>4</a:t>
            </a:r>
            <a:endParaRPr lang="en-US" sz="2800" b="1" dirty="0">
              <a:solidFill>
                <a:srgbClr val="FF0000"/>
              </a:solidFill>
            </a:endParaRPr>
          </a:p>
        </p:txBody>
      </p:sp>
      <p:sp>
        <p:nvSpPr>
          <p:cNvPr id="15" name="Oval 14"/>
          <p:cNvSpPr/>
          <p:nvPr/>
        </p:nvSpPr>
        <p:spPr>
          <a:xfrm>
            <a:off x="2696148" y="1676210"/>
            <a:ext cx="1858574" cy="1165288"/>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ysClr val="windowText" lastClr="000000"/>
                </a:solidFill>
              </a:rPr>
              <a:t>Partner</a:t>
            </a:r>
          </a:p>
          <a:p>
            <a:pPr algn="ctr"/>
            <a:r>
              <a:rPr lang="en-US" sz="2000" b="1" dirty="0">
                <a:solidFill>
                  <a:sysClr val="windowText" lastClr="000000"/>
                </a:solidFill>
              </a:rPr>
              <a:t>Strategy</a:t>
            </a:r>
          </a:p>
        </p:txBody>
      </p:sp>
      <p:sp>
        <p:nvSpPr>
          <p:cNvPr id="16" name="Oval 15"/>
          <p:cNvSpPr/>
          <p:nvPr/>
        </p:nvSpPr>
        <p:spPr>
          <a:xfrm>
            <a:off x="837574" y="3709625"/>
            <a:ext cx="1858574" cy="1165289"/>
          </a:xfrm>
          <a:prstGeom prst="ellipse">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1" dirty="0">
              <a:solidFill>
                <a:sysClr val="windowText" lastClr="000000"/>
              </a:solidFill>
            </a:endParaRPr>
          </a:p>
        </p:txBody>
      </p:sp>
      <p:grpSp>
        <p:nvGrpSpPr>
          <p:cNvPr id="21" name="Group 20"/>
          <p:cNvGrpSpPr/>
          <p:nvPr/>
        </p:nvGrpSpPr>
        <p:grpSpPr>
          <a:xfrm>
            <a:off x="797066" y="1676210"/>
            <a:ext cx="1858574" cy="1165288"/>
            <a:chOff x="640433" y="1552385"/>
            <a:chExt cx="1858574" cy="1165288"/>
          </a:xfrm>
        </p:grpSpPr>
        <p:sp>
          <p:nvSpPr>
            <p:cNvPr id="17" name="Oval 16"/>
            <p:cNvSpPr/>
            <p:nvPr/>
          </p:nvSpPr>
          <p:spPr>
            <a:xfrm>
              <a:off x="640433" y="1552385"/>
              <a:ext cx="1858574" cy="1165288"/>
            </a:xfrm>
            <a:prstGeom prst="ellipse">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1" dirty="0">
                <a:solidFill>
                  <a:sysClr val="windowText" lastClr="000000"/>
                </a:solidFill>
              </a:endParaRPr>
            </a:p>
          </p:txBody>
        </p:sp>
        <p:sp>
          <p:nvSpPr>
            <p:cNvPr id="20" name="Rectangle 19"/>
            <p:cNvSpPr/>
            <p:nvPr/>
          </p:nvSpPr>
          <p:spPr>
            <a:xfrm>
              <a:off x="744013" y="1934974"/>
              <a:ext cx="1651414" cy="400110"/>
            </a:xfrm>
            <a:prstGeom prst="rect">
              <a:avLst/>
            </a:prstGeom>
          </p:spPr>
          <p:txBody>
            <a:bodyPr wrap="none">
              <a:spAutoFit/>
            </a:bodyPr>
            <a:lstStyle/>
            <a:p>
              <a:pPr algn="ctr"/>
              <a:r>
                <a:rPr lang="en-US" sz="2000" b="1" dirty="0">
                  <a:solidFill>
                    <a:sysClr val="windowText" lastClr="000000"/>
                  </a:solidFill>
                </a:rPr>
                <a:t>Commercial</a:t>
              </a:r>
            </a:p>
          </p:txBody>
        </p:sp>
      </p:grpSp>
      <p:grpSp>
        <p:nvGrpSpPr>
          <p:cNvPr id="23" name="Group 22"/>
          <p:cNvGrpSpPr/>
          <p:nvPr/>
        </p:nvGrpSpPr>
        <p:grpSpPr>
          <a:xfrm>
            <a:off x="2712508" y="3181310"/>
            <a:ext cx="1858487" cy="1165288"/>
            <a:chOff x="2731361" y="2850641"/>
            <a:chExt cx="1858487" cy="1165288"/>
          </a:xfrm>
          <a:solidFill>
            <a:srgbClr val="FFA61B"/>
          </a:solidFill>
        </p:grpSpPr>
        <p:sp>
          <p:nvSpPr>
            <p:cNvPr id="18" name="Oval 17"/>
            <p:cNvSpPr/>
            <p:nvPr/>
          </p:nvSpPr>
          <p:spPr>
            <a:xfrm>
              <a:off x="2731361" y="2850641"/>
              <a:ext cx="1858487" cy="11652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2000" b="1" dirty="0">
                <a:solidFill>
                  <a:sysClr val="windowText" lastClr="000000"/>
                </a:solidFill>
              </a:endParaRPr>
            </a:p>
          </p:txBody>
        </p:sp>
        <p:sp>
          <p:nvSpPr>
            <p:cNvPr id="22" name="Rectangle 21"/>
            <p:cNvSpPr/>
            <p:nvPr/>
          </p:nvSpPr>
          <p:spPr>
            <a:xfrm>
              <a:off x="2856537" y="3250228"/>
              <a:ext cx="1608133" cy="400110"/>
            </a:xfrm>
            <a:prstGeom prst="rect">
              <a:avLst/>
            </a:prstGeom>
            <a:grpFill/>
          </p:spPr>
          <p:txBody>
            <a:bodyPr wrap="none">
              <a:spAutoFit/>
            </a:bodyPr>
            <a:lstStyle/>
            <a:p>
              <a:pPr algn="ctr"/>
              <a:r>
                <a:rPr lang="en-US" sz="2000" b="1" dirty="0" smtClean="0">
                  <a:solidFill>
                    <a:sysClr val="windowText" lastClr="000000"/>
                  </a:solidFill>
                </a:rPr>
                <a:t>Operational</a:t>
              </a:r>
              <a:endParaRPr lang="en-US" sz="2000" b="1" dirty="0">
                <a:solidFill>
                  <a:sysClr val="windowText" lastClr="000000"/>
                </a:solidFill>
              </a:endParaRPr>
            </a:p>
          </p:txBody>
        </p:sp>
      </p:grpSp>
      <p:sp>
        <p:nvSpPr>
          <p:cNvPr id="25" name="Freeform 24"/>
          <p:cNvSpPr/>
          <p:nvPr/>
        </p:nvSpPr>
        <p:spPr>
          <a:xfrm>
            <a:off x="2147585" y="1104895"/>
            <a:ext cx="4639280" cy="4895860"/>
          </a:xfrm>
          <a:custGeom>
            <a:avLst/>
            <a:gdLst>
              <a:gd name="connsiteX0" fmla="*/ 0 w 6659940"/>
              <a:gd name="connsiteY0" fmla="*/ 4210654 h 4421061"/>
              <a:gd name="connsiteX1" fmla="*/ 5548690 w 6659940"/>
              <a:gd name="connsiteY1" fmla="*/ 3719285 h 4421061"/>
              <a:gd name="connsiteX2" fmla="*/ 6659940 w 6659940"/>
              <a:gd name="connsiteY2" fmla="*/ 0 h 4421061"/>
            </a:gdLst>
            <a:ahLst/>
            <a:cxnLst>
              <a:cxn ang="0">
                <a:pos x="connsiteX0" y="connsiteY0"/>
              </a:cxn>
              <a:cxn ang="0">
                <a:pos x="connsiteX1" y="connsiteY1"/>
              </a:cxn>
              <a:cxn ang="0">
                <a:pos x="connsiteX2" y="connsiteY2"/>
              </a:cxn>
            </a:cxnLst>
            <a:rect l="l" t="t" r="r" b="b"/>
            <a:pathLst>
              <a:path w="6659940" h="4421061">
                <a:moveTo>
                  <a:pt x="0" y="4210654"/>
                </a:moveTo>
                <a:cubicBezTo>
                  <a:pt x="2219350" y="4315857"/>
                  <a:pt x="4438700" y="4421061"/>
                  <a:pt x="5548690" y="3719285"/>
                </a:cubicBezTo>
                <a:cubicBezTo>
                  <a:pt x="6658680" y="3017509"/>
                  <a:pt x="6614583" y="647599"/>
                  <a:pt x="6659940" y="0"/>
                </a:cubicBezTo>
              </a:path>
            </a:pathLst>
          </a:custGeom>
          <a:ln w="44450" cmpd="dbl">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26" name="TextBox 1"/>
          <p:cNvSpPr txBox="1"/>
          <p:nvPr/>
        </p:nvSpPr>
        <p:spPr>
          <a:xfrm>
            <a:off x="6337468" y="4874914"/>
            <a:ext cx="2288604" cy="94945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aseline="0" dirty="0">
                <a:solidFill>
                  <a:srgbClr val="00B050"/>
                </a:solidFill>
              </a:rPr>
              <a:t>Proof of Concept</a:t>
            </a:r>
          </a:p>
          <a:p>
            <a:r>
              <a:rPr lang="en-US" sz="1600" baseline="0" dirty="0">
                <a:solidFill>
                  <a:srgbClr val="00B050"/>
                </a:solidFill>
              </a:rPr>
              <a:t>[limit of </a:t>
            </a:r>
            <a:r>
              <a:rPr lang="en-US" sz="1600" baseline="0" dirty="0" err="1" smtClean="0">
                <a:solidFill>
                  <a:srgbClr val="00B050"/>
                </a:solidFill>
              </a:rPr>
              <a:t>GameChanger</a:t>
            </a:r>
            <a:r>
              <a:rPr lang="en-US" sz="1600" baseline="0" dirty="0" smtClean="0">
                <a:solidFill>
                  <a:srgbClr val="00B050"/>
                </a:solidFill>
              </a:rPr>
              <a:t> </a:t>
            </a:r>
            <a:r>
              <a:rPr lang="en-US" sz="1600" baseline="0" dirty="0">
                <a:solidFill>
                  <a:srgbClr val="00B050"/>
                </a:solidFill>
              </a:rPr>
              <a:t>funding]</a:t>
            </a:r>
            <a:endParaRPr lang="en-US" sz="1600" dirty="0">
              <a:solidFill>
                <a:srgbClr val="00B050"/>
              </a:solidFill>
            </a:endParaRPr>
          </a:p>
        </p:txBody>
      </p:sp>
      <p:sp>
        <p:nvSpPr>
          <p:cNvPr id="35" name="Rectangle 34"/>
          <p:cNvSpPr/>
          <p:nvPr/>
        </p:nvSpPr>
        <p:spPr>
          <a:xfrm>
            <a:off x="1061379" y="4092214"/>
            <a:ext cx="1410964" cy="400110"/>
          </a:xfrm>
          <a:prstGeom prst="rect">
            <a:avLst/>
          </a:prstGeom>
        </p:spPr>
        <p:txBody>
          <a:bodyPr wrap="none">
            <a:spAutoFit/>
          </a:bodyPr>
          <a:lstStyle/>
          <a:p>
            <a:pPr algn="ctr"/>
            <a:r>
              <a:rPr lang="en-US" sz="2000" b="1" dirty="0" smtClean="0">
                <a:solidFill>
                  <a:sysClr val="windowText" lastClr="000000"/>
                </a:solidFill>
              </a:rPr>
              <a:t>Economic</a:t>
            </a:r>
            <a:endParaRPr lang="en-US" sz="2000" b="1" dirty="0">
              <a:solidFill>
                <a:sysClr val="windowText" lastClr="000000"/>
              </a:solidFill>
            </a:endParaRPr>
          </a:p>
        </p:txBody>
      </p:sp>
    </p:spTree>
    <p:extLst>
      <p:ext uri="{BB962C8B-B14F-4D97-AF65-F5344CB8AC3E}">
        <p14:creationId xmlns:p14="http://schemas.microsoft.com/office/powerpoint/2010/main" val="4225430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GameChanger</a:t>
            </a:r>
            <a:r>
              <a:rPr lang="en-US" dirty="0" smtClean="0"/>
              <a:t> Project</a:t>
            </a:r>
            <a:endParaRPr lang="en-US" dirty="0"/>
          </a:p>
        </p:txBody>
      </p:sp>
      <p:pic>
        <p:nvPicPr>
          <p:cNvPr id="49" name="Content Placeholder 4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0341" y="1305510"/>
            <a:ext cx="1197051" cy="897788"/>
          </a:xfrm>
        </p:spPr>
      </p:pic>
      <p:sp>
        <p:nvSpPr>
          <p:cNvPr id="9" name="Line 12"/>
          <p:cNvSpPr>
            <a:spLocks noChangeAspect="1" noChangeShapeType="1"/>
          </p:cNvSpPr>
          <p:nvPr/>
        </p:nvSpPr>
        <p:spPr bwMode="auto">
          <a:xfrm rot="16200000" flipH="1" flipV="1">
            <a:off x="2992850" y="446261"/>
            <a:ext cx="0" cy="4853749"/>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4" name="Line 25"/>
          <p:cNvSpPr>
            <a:spLocks noChangeAspect="1" noChangeShapeType="1"/>
          </p:cNvSpPr>
          <p:nvPr/>
        </p:nvSpPr>
        <p:spPr bwMode="auto">
          <a:xfrm rot="5400000" flipV="1">
            <a:off x="5032492" y="2881074"/>
            <a:ext cx="541338"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5" name="Line 26"/>
          <p:cNvSpPr>
            <a:spLocks noChangeAspect="1" noChangeShapeType="1"/>
          </p:cNvSpPr>
          <p:nvPr/>
        </p:nvSpPr>
        <p:spPr bwMode="auto">
          <a:xfrm rot="5400000">
            <a:off x="4759279" y="28810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6" name="Line 27"/>
          <p:cNvSpPr>
            <a:spLocks noChangeAspect="1" noChangeShapeType="1"/>
          </p:cNvSpPr>
          <p:nvPr/>
        </p:nvSpPr>
        <p:spPr bwMode="auto">
          <a:xfrm rot="5400000">
            <a:off x="4364846" y="2879486"/>
            <a:ext cx="303213"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7" name="Line 28"/>
          <p:cNvSpPr>
            <a:spLocks noChangeAspect="1" noChangeShapeType="1"/>
          </p:cNvSpPr>
          <p:nvPr/>
        </p:nvSpPr>
        <p:spPr bwMode="auto">
          <a:xfrm rot="5400000">
            <a:off x="3939787" y="2939907"/>
            <a:ext cx="416116"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8" name="Line 29"/>
          <p:cNvSpPr>
            <a:spLocks noChangeAspect="1" noChangeShapeType="1"/>
          </p:cNvSpPr>
          <p:nvPr/>
        </p:nvSpPr>
        <p:spPr bwMode="auto">
          <a:xfrm rot="5400000" flipV="1">
            <a:off x="3546752" y="2829482"/>
            <a:ext cx="420689"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9" name="Line 30"/>
          <p:cNvSpPr>
            <a:spLocks noChangeAspect="1" noChangeShapeType="1"/>
          </p:cNvSpPr>
          <p:nvPr/>
        </p:nvSpPr>
        <p:spPr bwMode="auto">
          <a:xfrm rot="5400000">
            <a:off x="3212929" y="288901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0" name="Line 31"/>
          <p:cNvSpPr>
            <a:spLocks noChangeAspect="1" noChangeShapeType="1"/>
          </p:cNvSpPr>
          <p:nvPr/>
        </p:nvSpPr>
        <p:spPr bwMode="auto">
          <a:xfrm rot="5400000">
            <a:off x="2761311" y="2941496"/>
            <a:ext cx="412943"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1" name="Line 32"/>
          <p:cNvSpPr>
            <a:spLocks noChangeAspect="1" noChangeShapeType="1"/>
          </p:cNvSpPr>
          <p:nvPr/>
        </p:nvSpPr>
        <p:spPr bwMode="auto">
          <a:xfrm rot="5400000">
            <a:off x="2454875" y="288901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2" name="Line 33"/>
          <p:cNvSpPr>
            <a:spLocks noChangeAspect="1" noChangeShapeType="1"/>
          </p:cNvSpPr>
          <p:nvPr/>
        </p:nvSpPr>
        <p:spPr bwMode="auto">
          <a:xfrm rot="5400000" flipV="1">
            <a:off x="2012147" y="2826306"/>
            <a:ext cx="42703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3" name="Line 34"/>
          <p:cNvSpPr>
            <a:spLocks noChangeAspect="1" noChangeShapeType="1"/>
          </p:cNvSpPr>
          <p:nvPr/>
        </p:nvSpPr>
        <p:spPr bwMode="auto">
          <a:xfrm rot="5400000">
            <a:off x="1613526" y="2939908"/>
            <a:ext cx="416118"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4" name="Line 35"/>
          <p:cNvSpPr>
            <a:spLocks noChangeAspect="1" noChangeShapeType="1"/>
          </p:cNvSpPr>
          <p:nvPr/>
        </p:nvSpPr>
        <p:spPr bwMode="auto">
          <a:xfrm rot="5400000">
            <a:off x="1276400" y="28810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5" name="Line 36"/>
          <p:cNvSpPr>
            <a:spLocks noChangeAspect="1" noChangeShapeType="1"/>
          </p:cNvSpPr>
          <p:nvPr/>
        </p:nvSpPr>
        <p:spPr bwMode="auto">
          <a:xfrm rot="5400000">
            <a:off x="904903" y="288266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6" name="Line 37"/>
          <p:cNvSpPr>
            <a:spLocks noChangeAspect="1" noChangeShapeType="1"/>
          </p:cNvSpPr>
          <p:nvPr/>
        </p:nvSpPr>
        <p:spPr bwMode="auto">
          <a:xfrm rot="5400000" flipV="1">
            <a:off x="401318" y="2890599"/>
            <a:ext cx="5429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7" name="Rectangle 40"/>
          <p:cNvSpPr>
            <a:spLocks noChangeAspect="1" noChangeArrowheads="1"/>
          </p:cNvSpPr>
          <p:nvPr/>
        </p:nvSpPr>
        <p:spPr bwMode="auto">
          <a:xfrm>
            <a:off x="540576" y="2592149"/>
            <a:ext cx="5012499" cy="26828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type="none" w="med" len="lg"/>
              </a14:hiddenLine>
            </a:ext>
          </a:extLst>
        </p:spPr>
        <p:txBody>
          <a:bodyPr wrap="none" anchor="ctr"/>
          <a:lstStyle/>
          <a:p>
            <a:endParaRPr lang="en-US" dirty="0"/>
          </a:p>
        </p:txBody>
      </p:sp>
      <p:sp>
        <p:nvSpPr>
          <p:cNvPr id="28" name="Rectangle 46"/>
          <p:cNvSpPr>
            <a:spLocks noChangeArrowheads="1"/>
          </p:cNvSpPr>
          <p:nvPr/>
        </p:nvSpPr>
        <p:spPr bwMode="auto">
          <a:xfrm>
            <a:off x="1472771" y="3176349"/>
            <a:ext cx="2423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smtClean="0">
                <a:latin typeface="Arial" pitchFamily="34" charset="0"/>
                <a:cs typeface="Arial" pitchFamily="34" charset="0"/>
              </a:rPr>
              <a:t> </a:t>
            </a:r>
            <a:endParaRPr lang="en-US" sz="1600" b="1" dirty="0">
              <a:latin typeface="Arial" pitchFamily="34" charset="0"/>
              <a:cs typeface="Arial" pitchFamily="34" charset="0"/>
            </a:endParaRPr>
          </a:p>
        </p:txBody>
      </p:sp>
      <p:sp>
        <p:nvSpPr>
          <p:cNvPr id="29" name="Rectangle 47"/>
          <p:cNvSpPr>
            <a:spLocks noChangeArrowheads="1"/>
          </p:cNvSpPr>
          <p:nvPr/>
        </p:nvSpPr>
        <p:spPr bwMode="auto">
          <a:xfrm>
            <a:off x="2678349" y="3158938"/>
            <a:ext cx="2423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smtClean="0">
                <a:latin typeface="Arial" pitchFamily="34" charset="0"/>
                <a:cs typeface="Arial" pitchFamily="34" charset="0"/>
              </a:rPr>
              <a:t> </a:t>
            </a:r>
            <a:endParaRPr lang="en-US" sz="1600" b="1" dirty="0">
              <a:latin typeface="Arial" pitchFamily="34" charset="0"/>
              <a:cs typeface="Arial" pitchFamily="34" charset="0"/>
            </a:endParaRPr>
          </a:p>
        </p:txBody>
      </p:sp>
      <p:sp>
        <p:nvSpPr>
          <p:cNvPr id="31" name="Rectangle 49"/>
          <p:cNvSpPr>
            <a:spLocks noChangeArrowheads="1"/>
          </p:cNvSpPr>
          <p:nvPr/>
        </p:nvSpPr>
        <p:spPr bwMode="auto">
          <a:xfrm>
            <a:off x="323088" y="3176349"/>
            <a:ext cx="6623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smtClean="0">
                <a:latin typeface="Arial" pitchFamily="34" charset="0"/>
                <a:cs typeface="Arial" pitchFamily="34" charset="0"/>
              </a:rPr>
              <a:t>Sept</a:t>
            </a:r>
          </a:p>
          <a:p>
            <a:r>
              <a:rPr lang="en-US" sz="1600" b="1" dirty="0" smtClean="0">
                <a:latin typeface="Arial" pitchFamily="34" charset="0"/>
                <a:cs typeface="Arial" pitchFamily="34" charset="0"/>
              </a:rPr>
              <a:t>2013</a:t>
            </a:r>
            <a:endParaRPr lang="en-US" sz="1600" b="1" dirty="0">
              <a:latin typeface="Arial" pitchFamily="34" charset="0"/>
              <a:cs typeface="Arial" pitchFamily="34" charset="0"/>
            </a:endParaRPr>
          </a:p>
        </p:txBody>
      </p:sp>
      <p:sp>
        <p:nvSpPr>
          <p:cNvPr id="48" name="Rectangle 55"/>
          <p:cNvSpPr>
            <a:spLocks noChangeArrowheads="1"/>
          </p:cNvSpPr>
          <p:nvPr/>
        </p:nvSpPr>
        <p:spPr bwMode="auto">
          <a:xfrm>
            <a:off x="4983201" y="3176349"/>
            <a:ext cx="66236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smtClean="0">
                <a:latin typeface="Arial" pitchFamily="34" charset="0"/>
                <a:cs typeface="Arial" pitchFamily="34" charset="0"/>
              </a:rPr>
              <a:t>Sept</a:t>
            </a:r>
          </a:p>
          <a:p>
            <a:r>
              <a:rPr lang="en-US" sz="1600" b="1" dirty="0" smtClean="0">
                <a:latin typeface="Arial" pitchFamily="34" charset="0"/>
                <a:cs typeface="Arial" pitchFamily="34" charset="0"/>
              </a:rPr>
              <a:t>2014</a:t>
            </a:r>
          </a:p>
        </p:txBody>
      </p:sp>
      <p:cxnSp>
        <p:nvCxnSpPr>
          <p:cNvPr id="53" name="Straight Arrow Connector 52"/>
          <p:cNvCxnSpPr/>
          <p:nvPr/>
        </p:nvCxnSpPr>
        <p:spPr>
          <a:xfrm>
            <a:off x="646902" y="2619137"/>
            <a:ext cx="4633816" cy="0"/>
          </a:xfrm>
          <a:prstGeom prst="straightConnector1">
            <a:avLst/>
          </a:prstGeom>
          <a:ln w="381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 Box 51"/>
          <p:cNvSpPr txBox="1">
            <a:spLocks noChangeArrowheads="1"/>
          </p:cNvSpPr>
          <p:nvPr/>
        </p:nvSpPr>
        <p:spPr bwMode="auto">
          <a:xfrm>
            <a:off x="1944850" y="2381318"/>
            <a:ext cx="1897112" cy="461665"/>
          </a:xfrm>
          <a:prstGeom prst="rect">
            <a:avLst/>
          </a:prstGeom>
          <a:solidFill>
            <a:schemeClr val="bg1"/>
          </a:solidFill>
          <a:ln>
            <a:noFill/>
          </a:ln>
          <a:effectLs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b="1" i="1" dirty="0" err="1" smtClean="0">
                <a:solidFill>
                  <a:srgbClr val="0000FF"/>
                </a:solidFill>
                <a:cs typeface="Arial" pitchFamily="34" charset="0"/>
              </a:rPr>
              <a:t>GameChanger</a:t>
            </a:r>
            <a:r>
              <a:rPr lang="en-US" sz="1200" b="1" i="1" dirty="0" smtClean="0">
                <a:solidFill>
                  <a:srgbClr val="0000FF"/>
                </a:solidFill>
                <a:cs typeface="Arial" pitchFamily="34" charset="0"/>
              </a:rPr>
              <a:t> project</a:t>
            </a:r>
          </a:p>
          <a:p>
            <a:pPr algn="ctr" eaLnBrk="1" hangingPunct="1"/>
            <a:r>
              <a:rPr lang="en-US" sz="1200" b="1" i="1" dirty="0" smtClean="0">
                <a:solidFill>
                  <a:srgbClr val="0000FF"/>
                </a:solidFill>
                <a:cs typeface="Arial" pitchFamily="34" charset="0"/>
              </a:rPr>
              <a:t>$1 million</a:t>
            </a:r>
            <a:endParaRPr lang="en-US" sz="1200" b="1" i="1" dirty="0">
              <a:solidFill>
                <a:srgbClr val="0000FF"/>
              </a:solidFill>
              <a:cs typeface="Arial" pitchFamily="34" charset="0"/>
            </a:endParaRPr>
          </a:p>
        </p:txBody>
      </p:sp>
      <p:sp>
        <p:nvSpPr>
          <p:cNvPr id="57" name="Content Placeholder 2"/>
          <p:cNvSpPr txBox="1">
            <a:spLocks/>
          </p:cNvSpPr>
          <p:nvPr/>
        </p:nvSpPr>
        <p:spPr bwMode="auto">
          <a:xfrm>
            <a:off x="609600" y="3985412"/>
            <a:ext cx="7870166" cy="16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75000"/>
              </a:spcBef>
              <a:spcAft>
                <a:spcPct val="0"/>
              </a:spcAft>
              <a:buChar char="•"/>
              <a:defRPr>
                <a:solidFill>
                  <a:schemeClr val="tx1"/>
                </a:solidFill>
                <a:latin typeface="Arial" pitchFamily="34" charset="0"/>
                <a:ea typeface="+mn-ea"/>
                <a:cs typeface="+mn-cs"/>
              </a:defRPr>
            </a:lvl1pPr>
            <a:lvl2pPr marL="685800" indent="-228600" algn="l" rtl="0" eaLnBrk="0" fontAlgn="base" hangingPunct="0">
              <a:spcBef>
                <a:spcPct val="0"/>
              </a:spcBef>
              <a:spcAft>
                <a:spcPct val="0"/>
              </a:spcAft>
              <a:buClr>
                <a:schemeClr val="tx2"/>
              </a:buClr>
              <a:buFont typeface="Arial" pitchFamily="34" charset="0"/>
              <a:buChar char="&gt;"/>
              <a:defRPr sz="1600">
                <a:solidFill>
                  <a:schemeClr val="tx1"/>
                </a:solidFill>
                <a:latin typeface="Arial" pitchFamily="34" charset="0"/>
              </a:defRPr>
            </a:lvl2pPr>
            <a:lvl3pPr marL="1143000" indent="-228600" algn="l" rtl="0" eaLnBrk="0" fontAlgn="base" hangingPunct="0">
              <a:spcBef>
                <a:spcPct val="0"/>
              </a:spcBef>
              <a:spcAft>
                <a:spcPct val="0"/>
              </a:spcAft>
              <a:buClr>
                <a:schemeClr val="tx2"/>
              </a:buClr>
              <a:buFont typeface="Arial" pitchFamily="34" charset="0"/>
              <a:buChar char="–"/>
              <a:defRPr sz="1400">
                <a:solidFill>
                  <a:schemeClr val="tx1"/>
                </a:solidFill>
                <a:latin typeface="Arial" pitchFamily="34" charset="0"/>
              </a:defRPr>
            </a:lvl3pPr>
            <a:lvl4pPr marL="1655763" indent="-228600" algn="l" rtl="0" eaLnBrk="0" fontAlgn="base" hangingPunct="0">
              <a:spcBef>
                <a:spcPct val="0"/>
              </a:spcBef>
              <a:spcAft>
                <a:spcPct val="0"/>
              </a:spcAft>
              <a:buClr>
                <a:schemeClr val="tx2"/>
              </a:buClr>
              <a:buChar char="•"/>
              <a:defRPr sz="14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b="1" dirty="0"/>
              <a:t>Proof of Concept: Verify </a:t>
            </a:r>
            <a:r>
              <a:rPr lang="en-US" b="1" dirty="0" smtClean="0"/>
              <a:t>turbine operation as a </a:t>
            </a:r>
            <a:r>
              <a:rPr lang="en-US" b="1" dirty="0"/>
              <a:t>heat pump</a:t>
            </a:r>
          </a:p>
          <a:p>
            <a:pPr lvl="1"/>
            <a:r>
              <a:rPr lang="en-US" dirty="0"/>
              <a:t>Prove that </a:t>
            </a:r>
            <a:r>
              <a:rPr lang="en-US" dirty="0" err="1" smtClean="0"/>
              <a:t>Brayton</a:t>
            </a:r>
            <a:r>
              <a:rPr lang="en-US" dirty="0" smtClean="0"/>
              <a:t> cycle turbomachinery can operate as a high temperature heat </a:t>
            </a:r>
            <a:r>
              <a:rPr lang="en-US" dirty="0"/>
              <a:t>pump. Eliminate key risk.</a:t>
            </a:r>
          </a:p>
          <a:p>
            <a:r>
              <a:rPr lang="en-US" dirty="0" smtClean="0"/>
              <a:t>$1 million, 12 month program to design 1 MW pilot and obtain lab scale performance data</a:t>
            </a:r>
          </a:p>
          <a:p>
            <a:r>
              <a:rPr lang="en-US" dirty="0" smtClean="0"/>
              <a:t>Subsequent effort to build and deploy 1 MW pilot system</a:t>
            </a:r>
          </a:p>
        </p:txBody>
      </p:sp>
      <p:sp>
        <p:nvSpPr>
          <p:cNvPr id="3" name="TextBox 2"/>
          <p:cNvSpPr txBox="1"/>
          <p:nvPr/>
        </p:nvSpPr>
        <p:spPr>
          <a:xfrm>
            <a:off x="5874162" y="2731848"/>
            <a:ext cx="3262432" cy="830997"/>
          </a:xfrm>
          <a:prstGeom prst="rect">
            <a:avLst/>
          </a:prstGeom>
          <a:noFill/>
        </p:spPr>
        <p:txBody>
          <a:bodyPr wrap="none" rtlCol="0">
            <a:spAutoFit/>
          </a:bodyPr>
          <a:lstStyle/>
          <a:p>
            <a:r>
              <a:rPr lang="en-US" sz="1600" b="1" dirty="0" smtClean="0"/>
              <a:t>Leverage additional NSF funds:</a:t>
            </a:r>
          </a:p>
          <a:p>
            <a:r>
              <a:rPr lang="en-US" sz="1600" dirty="0" smtClean="0"/>
              <a:t> +$100k with letter of support</a:t>
            </a:r>
          </a:p>
          <a:p>
            <a:r>
              <a:rPr lang="en-US" sz="1600" dirty="0" smtClean="0"/>
              <a:t> +$500k with $1M investment</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456" y="1373350"/>
            <a:ext cx="1163444" cy="1163444"/>
          </a:xfrm>
          <a:prstGeom prst="rect">
            <a:avLst/>
          </a:prstGeom>
        </p:spPr>
      </p:pic>
    </p:spTree>
    <p:extLst>
      <p:ext uri="{BB962C8B-B14F-4D97-AF65-F5344CB8AC3E}">
        <p14:creationId xmlns:p14="http://schemas.microsoft.com/office/powerpoint/2010/main" val="415090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project timeline</a:t>
            </a:r>
            <a:endParaRPr lang="en-US" dirty="0"/>
          </a:p>
        </p:txBody>
      </p:sp>
      <p:sp>
        <p:nvSpPr>
          <p:cNvPr id="3" name="Content Placeholder 2"/>
          <p:cNvSpPr>
            <a:spLocks noGrp="1"/>
          </p:cNvSpPr>
          <p:nvPr>
            <p:ph idx="1"/>
          </p:nvPr>
        </p:nvSpPr>
        <p:spPr>
          <a:xfrm>
            <a:off x="609600" y="5162550"/>
            <a:ext cx="7620000" cy="839788"/>
          </a:xfrm>
        </p:spPr>
        <p:txBody>
          <a:bodyPr/>
          <a:lstStyle/>
          <a:p>
            <a:r>
              <a:rPr lang="en-US" dirty="0" smtClean="0"/>
              <a:t>Three-phase </a:t>
            </a:r>
            <a:r>
              <a:rPr lang="en-US" dirty="0" err="1" smtClean="0"/>
              <a:t>GameChanger</a:t>
            </a:r>
            <a:r>
              <a:rPr lang="en-US" dirty="0" smtClean="0"/>
              <a:t> project eliminates key risks up front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75321833"/>
              </p:ext>
            </p:extLst>
          </p:nvPr>
        </p:nvGraphicFramePr>
        <p:xfrm>
          <a:off x="533400" y="1563836"/>
          <a:ext cx="7800973" cy="3120819"/>
        </p:xfrm>
        <a:graphic>
          <a:graphicData uri="http://schemas.openxmlformats.org/drawingml/2006/table">
            <a:tbl>
              <a:tblPr/>
              <a:tblGrid>
                <a:gridCol w="2232073"/>
                <a:gridCol w="464075"/>
                <a:gridCol w="464075"/>
                <a:gridCol w="464075"/>
                <a:gridCol w="464075"/>
                <a:gridCol w="464075"/>
                <a:gridCol w="464075"/>
                <a:gridCol w="464075"/>
                <a:gridCol w="464075"/>
                <a:gridCol w="464075"/>
                <a:gridCol w="464075"/>
                <a:gridCol w="464075"/>
                <a:gridCol w="464075"/>
              </a:tblGrid>
              <a:tr h="349203">
                <a:tc>
                  <a:txBody>
                    <a:bodyPr/>
                    <a:lstStyle/>
                    <a:p>
                      <a:pPr algn="l" fontAlgn="b"/>
                      <a:endParaRPr lang="en-US" sz="1000" b="0" i="0" u="none" strike="noStrike" dirty="0">
                        <a:solidFill>
                          <a:srgbClr val="000000"/>
                        </a:solidFill>
                        <a:effectLst/>
                        <a:latin typeface="Calibri"/>
                      </a:endParaRPr>
                    </a:p>
                  </a:txBody>
                  <a:tcPr marL="8517" marR="8517" marT="8517"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sz="1200" b="0" i="0" u="none" strike="noStrike" dirty="0">
                          <a:solidFill>
                            <a:srgbClr val="000000"/>
                          </a:solidFill>
                          <a:effectLst/>
                          <a:latin typeface="Calibri"/>
                        </a:rPr>
                        <a:t>Market analysis and preliminary design</a:t>
                      </a:r>
                    </a:p>
                  </a:txBody>
                  <a:tcPr marL="8517" marR="8517" marT="85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200" b="0" i="0" u="none" strike="noStrike" dirty="0">
                          <a:solidFill>
                            <a:srgbClr val="000000"/>
                          </a:solidFill>
                          <a:effectLst/>
                          <a:latin typeface="Calibri"/>
                        </a:rPr>
                        <a:t>Detailed design</a:t>
                      </a:r>
                    </a:p>
                  </a:txBody>
                  <a:tcPr marL="8517" marR="8517" marT="85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6">
                  <a:txBody>
                    <a:bodyPr/>
                    <a:lstStyle/>
                    <a:p>
                      <a:pPr algn="ctr" fontAlgn="ctr"/>
                      <a:r>
                        <a:rPr lang="en-US" sz="1200" b="0" i="0" u="none" strike="noStrike">
                          <a:solidFill>
                            <a:srgbClr val="000000"/>
                          </a:solidFill>
                          <a:effectLst/>
                          <a:latin typeface="Calibri"/>
                        </a:rPr>
                        <a:t>Fabrication and testing proof of concept</a:t>
                      </a:r>
                    </a:p>
                  </a:txBody>
                  <a:tcPr marL="8517" marR="8517" marT="85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343">
                <a:tc>
                  <a:txBody>
                    <a:bodyPr/>
                    <a:lstStyle/>
                    <a:p>
                      <a:pPr algn="l" fontAlgn="b"/>
                      <a:endParaRPr lang="en-US" sz="1000" b="0" i="0" u="none" strike="noStrike">
                        <a:solidFill>
                          <a:srgbClr val="000000"/>
                        </a:solidFill>
                        <a:effectLst/>
                        <a:latin typeface="Calibri"/>
                      </a:endParaRPr>
                    </a:p>
                  </a:txBody>
                  <a:tcPr marL="8517" marR="8517" marT="8517"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en-US" sz="1200" b="1" i="0" u="none" strike="noStrike">
                          <a:solidFill>
                            <a:srgbClr val="000000"/>
                          </a:solidFill>
                          <a:effectLst/>
                          <a:latin typeface="Calibri"/>
                        </a:rPr>
                        <a:t>$200k</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200" b="1" i="0" u="none" strike="noStrike" dirty="0">
                          <a:solidFill>
                            <a:srgbClr val="000000"/>
                          </a:solidFill>
                          <a:effectLst/>
                          <a:latin typeface="Calibri"/>
                        </a:rPr>
                        <a:t>$300k</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6">
                  <a:txBody>
                    <a:bodyPr/>
                    <a:lstStyle/>
                    <a:p>
                      <a:pPr algn="ctr" fontAlgn="b"/>
                      <a:r>
                        <a:rPr lang="en-US" sz="1200" b="1" i="0" u="none" strike="noStrike" dirty="0">
                          <a:solidFill>
                            <a:srgbClr val="000000"/>
                          </a:solidFill>
                          <a:effectLst/>
                          <a:latin typeface="Calibri"/>
                        </a:rPr>
                        <a:t>$500k</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343">
                <a:tc>
                  <a:txBody>
                    <a:bodyPr/>
                    <a:lstStyle/>
                    <a:p>
                      <a:pPr algn="l" fontAlgn="b"/>
                      <a:endParaRPr lang="en-US" sz="1000" b="0" i="0" u="none" strike="noStrike">
                        <a:solidFill>
                          <a:srgbClr val="000000"/>
                        </a:solidFill>
                        <a:effectLst/>
                        <a:latin typeface="Calibri"/>
                      </a:endParaRPr>
                    </a:p>
                  </a:txBody>
                  <a:tcPr marL="8517" marR="8517" marT="8517" marB="0" anchor="b">
                    <a:lnL>
                      <a:noFill/>
                    </a:lnL>
                    <a:lnR>
                      <a:noFill/>
                    </a:lnR>
                    <a:lnT>
                      <a:noFill/>
                    </a:lnT>
                    <a:lnB>
                      <a:noFill/>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 </a:t>
                      </a:r>
                    </a:p>
                  </a:txBody>
                  <a:tcPr marL="8517" marR="8517" marT="851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endParaRPr lang="en-US" sz="1000" b="0" i="0" u="none" strike="noStrike">
                        <a:solidFill>
                          <a:srgbClr val="000000"/>
                        </a:solidFill>
                        <a:effectLst/>
                        <a:latin typeface="Calibri"/>
                      </a:endParaRPr>
                    </a:p>
                  </a:txBody>
                  <a:tcPr marL="8517" marR="8517" marT="8517"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FF0000"/>
                          </a:solidFill>
                          <a:effectLst/>
                          <a:latin typeface="Arial"/>
                        </a:rPr>
                        <a:t>Phase 1</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000" b="1" i="0" u="none" strike="noStrike" dirty="0">
                          <a:solidFill>
                            <a:srgbClr val="FF0000"/>
                          </a:solidFill>
                          <a:effectLst/>
                          <a:latin typeface="Arial"/>
                        </a:rPr>
                        <a:t>Phase 2</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6">
                  <a:txBody>
                    <a:bodyPr/>
                    <a:lstStyle/>
                    <a:p>
                      <a:pPr algn="ctr" fontAlgn="b"/>
                      <a:r>
                        <a:rPr lang="en-US" sz="1000" b="1" i="0" u="none" strike="noStrike" dirty="0">
                          <a:solidFill>
                            <a:srgbClr val="FF0000"/>
                          </a:solidFill>
                          <a:effectLst/>
                          <a:latin typeface="Arial"/>
                        </a:rPr>
                        <a:t>Phase 3</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0343">
                <a:tc>
                  <a:txBody>
                    <a:bodyPr/>
                    <a:lstStyle/>
                    <a:p>
                      <a:pPr algn="l" fontAlgn="b"/>
                      <a:r>
                        <a:rPr lang="en-US" sz="1000" b="1" i="0" u="none" strike="noStrike" dirty="0">
                          <a:solidFill>
                            <a:srgbClr val="000000"/>
                          </a:solidFill>
                          <a:effectLst/>
                          <a:latin typeface="Arial"/>
                        </a:rPr>
                        <a:t>Task or Milestone</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1</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2</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3</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4</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5</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6</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7</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8</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9</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10</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11</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12</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dirty="0">
                          <a:solidFill>
                            <a:srgbClr val="000000"/>
                          </a:solidFill>
                          <a:effectLst/>
                          <a:latin typeface="Arial"/>
                        </a:rPr>
                        <a:t>Quantitative competitive analysis</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Economics/market analysis</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Compressor and EPC partners</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Preliminary design</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FF"/>
                          </a:solidFill>
                          <a:effectLst/>
                          <a:latin typeface="Arial"/>
                        </a:rPr>
                        <a:t>Toll Gate: Preliminary design spec</a:t>
                      </a:r>
                    </a:p>
                  </a:txBody>
                  <a:tcPr marL="76654"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Detailed design</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System controls and instrumentation</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FF"/>
                          </a:solidFill>
                          <a:effectLst/>
                          <a:latin typeface="Arial"/>
                        </a:rPr>
                        <a:t>Toll Gate: Detailed design spec</a:t>
                      </a:r>
                    </a:p>
                  </a:txBody>
                  <a:tcPr marL="76654"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Fabricate lab scale test rig</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343">
                <a:tc>
                  <a:txBody>
                    <a:bodyPr/>
                    <a:lstStyle/>
                    <a:p>
                      <a:pPr algn="l" fontAlgn="b"/>
                      <a:r>
                        <a:rPr lang="en-US" sz="1000" b="0" i="0" u="none" strike="noStrike">
                          <a:solidFill>
                            <a:srgbClr val="000000"/>
                          </a:solidFill>
                          <a:effectLst/>
                          <a:latin typeface="Arial"/>
                        </a:rPr>
                        <a:t>System testing</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r>
              <a:tr h="170343">
                <a:tc>
                  <a:txBody>
                    <a:bodyPr/>
                    <a:lstStyle/>
                    <a:p>
                      <a:pPr algn="l" fontAlgn="b"/>
                      <a:r>
                        <a:rPr lang="en-US" sz="1000" b="0" i="0" u="none" strike="noStrike">
                          <a:solidFill>
                            <a:srgbClr val="000000"/>
                          </a:solidFill>
                          <a:effectLst/>
                          <a:latin typeface="Arial"/>
                        </a:rPr>
                        <a:t>Identify site for 1 MW pilot</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c>
                  <a:txBody>
                    <a:bodyPr/>
                    <a:lstStyle/>
                    <a:p>
                      <a:pPr algn="l" fontAlgn="b"/>
                      <a:r>
                        <a:rPr lang="en-US" sz="1000" b="0" i="0" u="none" strike="noStrike">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696"/>
                    </a:solidFill>
                  </a:tcPr>
                </a:tc>
              </a:tr>
              <a:tr h="170343">
                <a:tc>
                  <a:txBody>
                    <a:bodyPr/>
                    <a:lstStyle/>
                    <a:p>
                      <a:pPr algn="l" fontAlgn="b"/>
                      <a:r>
                        <a:rPr lang="en-US" sz="1000" b="0" i="0" u="none" strike="noStrike">
                          <a:solidFill>
                            <a:srgbClr val="0000FF"/>
                          </a:solidFill>
                          <a:effectLst/>
                          <a:latin typeface="Arial"/>
                        </a:rPr>
                        <a:t>Toll Gate: Performance data</a:t>
                      </a:r>
                    </a:p>
                  </a:txBody>
                  <a:tcPr marL="76654"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Arial"/>
                        </a:rPr>
                        <a:t> </a:t>
                      </a:r>
                    </a:p>
                  </a:txBody>
                  <a:tcPr marL="8517" marR="8517" marT="85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FF"/>
                    </a:solidFill>
                  </a:tcPr>
                </a:tc>
              </a:tr>
            </a:tbl>
          </a:graphicData>
        </a:graphic>
      </p:graphicFrame>
    </p:spTree>
    <p:extLst>
      <p:ext uri="{BB962C8B-B14F-4D97-AF65-F5344CB8AC3E}">
        <p14:creationId xmlns:p14="http://schemas.microsoft.com/office/powerpoint/2010/main" val="2681484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deliverables</a:t>
            </a:r>
            <a:endParaRPr lang="en-US" dirty="0"/>
          </a:p>
        </p:txBody>
      </p:sp>
      <p:sp>
        <p:nvSpPr>
          <p:cNvPr id="3" name="Content Placeholder 2"/>
          <p:cNvSpPr>
            <a:spLocks noGrp="1"/>
          </p:cNvSpPr>
          <p:nvPr>
            <p:ph idx="1"/>
          </p:nvPr>
        </p:nvSpPr>
        <p:spPr>
          <a:xfrm>
            <a:off x="238125" y="1476375"/>
            <a:ext cx="7620000" cy="4525963"/>
          </a:xfrm>
        </p:spPr>
        <p:txBody>
          <a:bodyPr/>
          <a:lstStyle/>
          <a:p>
            <a:r>
              <a:rPr lang="en-US" u="sng" dirty="0"/>
              <a:t>Phase 1 deliverables:</a:t>
            </a:r>
            <a:endParaRPr lang="en-US" dirty="0"/>
          </a:p>
          <a:p>
            <a:pPr marL="800100" lvl="1" indent="-342900">
              <a:buFont typeface="+mj-lt"/>
              <a:buAutoNum type="arabicPeriod"/>
            </a:pPr>
            <a:r>
              <a:rPr lang="en-US" dirty="0"/>
              <a:t>Recommended design for continued refinement under Phase 2.</a:t>
            </a:r>
          </a:p>
          <a:p>
            <a:pPr marL="800100" lvl="1" indent="-342900">
              <a:buFont typeface="+mj-lt"/>
              <a:buAutoNum type="arabicPeriod"/>
            </a:pPr>
            <a:r>
              <a:rPr lang="en-US" dirty="0"/>
              <a:t>Draft P&amp;ID</a:t>
            </a:r>
          </a:p>
          <a:p>
            <a:pPr marL="800100" lvl="1" indent="-342900">
              <a:buFont typeface="+mj-lt"/>
              <a:buAutoNum type="arabicPeriod"/>
            </a:pPr>
            <a:r>
              <a:rPr lang="en-US" dirty="0"/>
              <a:t>Draft Heat &amp; Mass Balance</a:t>
            </a:r>
          </a:p>
          <a:p>
            <a:pPr marL="800100" lvl="1" indent="-342900">
              <a:spcAft>
                <a:spcPts val="300"/>
              </a:spcAft>
              <a:buFont typeface="+mj-lt"/>
              <a:buAutoNum type="arabicPeriod"/>
            </a:pPr>
            <a:r>
              <a:rPr lang="en-US" dirty="0"/>
              <a:t>Draft Bill of Materials</a:t>
            </a:r>
          </a:p>
          <a:p>
            <a:pPr marL="800100" lvl="1" indent="-342900">
              <a:spcAft>
                <a:spcPts val="300"/>
              </a:spcAft>
              <a:buFont typeface="+mj-lt"/>
              <a:buAutoNum type="arabicPeriod"/>
            </a:pPr>
            <a:r>
              <a:rPr lang="en-US" dirty="0"/>
              <a:t>Report that describes the competitive landscape in storage and first markets for deployment</a:t>
            </a:r>
          </a:p>
          <a:p>
            <a:pPr marL="800100" lvl="1" indent="-342900">
              <a:spcAft>
                <a:spcPts val="300"/>
              </a:spcAft>
              <a:buFont typeface="+mj-lt"/>
              <a:buAutoNum type="arabicPeriod"/>
            </a:pPr>
            <a:r>
              <a:rPr lang="en-US" dirty="0"/>
              <a:t>Documented information from at least one vendor on feasibility </a:t>
            </a:r>
            <a:r>
              <a:rPr lang="en-US" dirty="0" smtClean="0"/>
              <a:t/>
            </a:r>
            <a:br>
              <a:rPr lang="en-US" dirty="0" smtClean="0"/>
            </a:br>
            <a:r>
              <a:rPr lang="en-US" dirty="0" smtClean="0"/>
              <a:t>and/or </a:t>
            </a:r>
            <a:r>
              <a:rPr lang="en-US" dirty="0"/>
              <a:t>cost of pilot plant compressor/expander components</a:t>
            </a:r>
          </a:p>
          <a:p>
            <a:pPr marL="800100" lvl="1" indent="-342900">
              <a:buFont typeface="+mj-lt"/>
              <a:buAutoNum type="arabicPeriod"/>
            </a:pPr>
            <a:r>
              <a:rPr lang="en-US" dirty="0"/>
              <a:t>Preliminary system cost estimate for 1 MW pilot</a:t>
            </a:r>
          </a:p>
          <a:p>
            <a:pPr marL="800100" lvl="1" indent="-342900">
              <a:buFont typeface="+mj-lt"/>
              <a:buAutoNum type="arabicPeriod"/>
            </a:pPr>
            <a:r>
              <a:rPr lang="en-US" dirty="0"/>
              <a:t>Preliminary performance estimate for 1 MW pilot</a:t>
            </a:r>
          </a:p>
          <a:p>
            <a:pPr marL="800100" lvl="1" indent="-342900">
              <a:buFont typeface="+mj-lt"/>
              <a:buAutoNum type="arabicPeriod"/>
            </a:pPr>
            <a:r>
              <a:rPr lang="en-US" dirty="0"/>
              <a:t>Storage plant pro-forma financials. This document will require the results from both system cost analysis and performance modeling. Calculate the IRR and LCOE.</a:t>
            </a:r>
          </a:p>
          <a:p>
            <a:endParaRPr lang="en-US" dirty="0"/>
          </a:p>
        </p:txBody>
      </p:sp>
      <p:sp>
        <p:nvSpPr>
          <p:cNvPr id="4" name="Rounded Rectangle 3"/>
          <p:cNvSpPr/>
          <p:nvPr/>
        </p:nvSpPr>
        <p:spPr>
          <a:xfrm>
            <a:off x="666750" y="1771650"/>
            <a:ext cx="7296150" cy="1028700"/>
          </a:xfrm>
          <a:prstGeom prst="roundRect">
            <a:avLst/>
          </a:prstGeom>
          <a:noFill/>
          <a:ln>
            <a:solidFill>
              <a:srgbClr val="F37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66750" y="2828925"/>
            <a:ext cx="7296150" cy="50482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66750" y="3362325"/>
            <a:ext cx="7296150" cy="455055"/>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6750" y="3845955"/>
            <a:ext cx="7296150" cy="124039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210130" y="3390898"/>
            <a:ext cx="1980029" cy="369332"/>
          </a:xfrm>
          <a:prstGeom prst="rect">
            <a:avLst/>
          </a:prstGeom>
        </p:spPr>
        <p:txBody>
          <a:bodyPr wrap="none">
            <a:spAutoFit/>
          </a:bodyPr>
          <a:lstStyle/>
          <a:p>
            <a:pPr algn="ctr"/>
            <a:r>
              <a:rPr lang="en-US" b="1" dirty="0" smtClean="0">
                <a:solidFill>
                  <a:sysClr val="windowText" lastClr="000000"/>
                </a:solidFill>
              </a:rPr>
              <a:t>Partner Strategy</a:t>
            </a:r>
          </a:p>
        </p:txBody>
      </p:sp>
      <p:sp>
        <p:nvSpPr>
          <p:cNvPr id="8" name="Rectangle 7"/>
          <p:cNvSpPr/>
          <p:nvPr/>
        </p:nvSpPr>
        <p:spPr>
          <a:xfrm>
            <a:off x="7210130" y="3849171"/>
            <a:ext cx="1287532" cy="369332"/>
          </a:xfrm>
          <a:prstGeom prst="rect">
            <a:avLst/>
          </a:prstGeom>
        </p:spPr>
        <p:txBody>
          <a:bodyPr wrap="none">
            <a:spAutoFit/>
          </a:bodyPr>
          <a:lstStyle/>
          <a:p>
            <a:pPr algn="ctr"/>
            <a:r>
              <a:rPr lang="en-US" b="1" dirty="0" smtClean="0">
                <a:solidFill>
                  <a:sysClr val="windowText" lastClr="000000"/>
                </a:solidFill>
              </a:rPr>
              <a:t>Economic</a:t>
            </a:r>
            <a:endParaRPr lang="en-US" b="1" dirty="0">
              <a:solidFill>
                <a:sysClr val="windowText" lastClr="000000"/>
              </a:solidFill>
            </a:endParaRPr>
          </a:p>
        </p:txBody>
      </p:sp>
      <p:sp>
        <p:nvSpPr>
          <p:cNvPr id="7" name="Rectangle 6"/>
          <p:cNvSpPr/>
          <p:nvPr/>
        </p:nvSpPr>
        <p:spPr>
          <a:xfrm>
            <a:off x="7210130" y="2868096"/>
            <a:ext cx="1505540" cy="369332"/>
          </a:xfrm>
          <a:prstGeom prst="rect">
            <a:avLst/>
          </a:prstGeom>
        </p:spPr>
        <p:txBody>
          <a:bodyPr wrap="none">
            <a:spAutoFit/>
          </a:bodyPr>
          <a:lstStyle/>
          <a:p>
            <a:pPr algn="ctr"/>
            <a:r>
              <a:rPr lang="en-US" b="1" dirty="0" smtClean="0">
                <a:solidFill>
                  <a:sysClr val="windowText" lastClr="000000"/>
                </a:solidFill>
              </a:rPr>
              <a:t>Commercial</a:t>
            </a:r>
            <a:endParaRPr lang="en-US" b="1" dirty="0">
              <a:solidFill>
                <a:sysClr val="windowText" lastClr="000000"/>
              </a:solidFill>
            </a:endParaRPr>
          </a:p>
        </p:txBody>
      </p:sp>
      <p:sp>
        <p:nvSpPr>
          <p:cNvPr id="5" name="Rectangle 4"/>
          <p:cNvSpPr/>
          <p:nvPr/>
        </p:nvSpPr>
        <p:spPr>
          <a:xfrm>
            <a:off x="7210130" y="2101334"/>
            <a:ext cx="1467068" cy="369332"/>
          </a:xfrm>
          <a:prstGeom prst="rect">
            <a:avLst/>
          </a:prstGeom>
        </p:spPr>
        <p:txBody>
          <a:bodyPr wrap="none">
            <a:spAutoFit/>
          </a:bodyPr>
          <a:lstStyle/>
          <a:p>
            <a:pPr algn="ctr"/>
            <a:r>
              <a:rPr lang="en-US" b="1" dirty="0" smtClean="0">
                <a:solidFill>
                  <a:sysClr val="windowText" lastClr="000000"/>
                </a:solidFill>
              </a:rPr>
              <a:t>Operational</a:t>
            </a:r>
            <a:endParaRPr lang="en-US" b="1" dirty="0">
              <a:solidFill>
                <a:sysClr val="windowText" lastClr="000000"/>
              </a:solidFill>
            </a:endParaRPr>
          </a:p>
        </p:txBody>
      </p:sp>
    </p:spTree>
    <p:extLst>
      <p:ext uri="{BB962C8B-B14F-4D97-AF65-F5344CB8AC3E}">
        <p14:creationId xmlns:p14="http://schemas.microsoft.com/office/powerpoint/2010/main" val="2627183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scale system design</a:t>
            </a:r>
            <a:endParaRPr lang="en-US" dirty="0"/>
          </a:p>
        </p:txBody>
      </p:sp>
      <p:sp>
        <p:nvSpPr>
          <p:cNvPr id="3" name="Content Placeholder 2"/>
          <p:cNvSpPr>
            <a:spLocks noGrp="1"/>
          </p:cNvSpPr>
          <p:nvPr>
            <p:ph idx="1"/>
          </p:nvPr>
        </p:nvSpPr>
        <p:spPr>
          <a:xfrm>
            <a:off x="126164" y="1446508"/>
            <a:ext cx="3716529" cy="4525963"/>
          </a:xfrm>
        </p:spPr>
        <p:txBody>
          <a:bodyPr/>
          <a:lstStyle/>
          <a:p>
            <a:r>
              <a:rPr lang="en-US" b="1" dirty="0" smtClean="0"/>
              <a:t>First of a kind high temperature heat pump</a:t>
            </a:r>
          </a:p>
          <a:p>
            <a:r>
              <a:rPr lang="en-US" dirty="0" smtClean="0"/>
              <a:t>Low temp heat input 25-100 °C</a:t>
            </a:r>
          </a:p>
          <a:p>
            <a:r>
              <a:rPr lang="en-US" dirty="0" smtClean="0"/>
              <a:t>High temp heat output 200+ °C </a:t>
            </a:r>
          </a:p>
          <a:p>
            <a:r>
              <a:rPr lang="en-US" dirty="0" smtClean="0"/>
              <a:t>Design for gas temperatures low enough to allow stainless steel construction</a:t>
            </a:r>
          </a:p>
          <a:p>
            <a:r>
              <a:rPr lang="en-US" dirty="0" smtClean="0"/>
              <a:t>Utilize available components whenever feasible (compressors, expanders, controls)</a:t>
            </a:r>
          </a:p>
          <a:p>
            <a:endParaRPr lang="en-US" dirty="0"/>
          </a:p>
        </p:txBody>
      </p:sp>
      <p:sp>
        <p:nvSpPr>
          <p:cNvPr id="12" name="Rectangle 11"/>
          <p:cNvSpPr/>
          <p:nvPr/>
        </p:nvSpPr>
        <p:spPr>
          <a:xfrm rot="5400000">
            <a:off x="7109339" y="2253309"/>
            <a:ext cx="465483" cy="1222681"/>
          </a:xfrm>
          <a:prstGeom prst="rect">
            <a:avLst/>
          </a:prstGeom>
          <a:gradFill>
            <a:gsLst>
              <a:gs pos="0">
                <a:schemeClr val="bg1">
                  <a:lumMod val="50000"/>
                </a:schemeClr>
              </a:gs>
              <a:gs pos="100000">
                <a:srgbClr val="FF0000"/>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sp>
        <p:nvSpPr>
          <p:cNvPr id="13" name="Trapezoid 12"/>
          <p:cNvSpPr/>
          <p:nvPr/>
        </p:nvSpPr>
        <p:spPr>
          <a:xfrm rot="16200000">
            <a:off x="7822480" y="3178072"/>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14" name="Trapezoid 13"/>
          <p:cNvSpPr/>
          <p:nvPr/>
        </p:nvSpPr>
        <p:spPr>
          <a:xfrm rot="5400000" flipH="1">
            <a:off x="5822228" y="3178139"/>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15" name="Rectangle 14"/>
          <p:cNvSpPr/>
          <p:nvPr/>
        </p:nvSpPr>
        <p:spPr>
          <a:xfrm>
            <a:off x="6721462" y="3535165"/>
            <a:ext cx="1217609"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16" name="Straight Connector 15"/>
          <p:cNvCxnSpPr/>
          <p:nvPr/>
        </p:nvCxnSpPr>
        <p:spPr>
          <a:xfrm>
            <a:off x="6599260" y="2966116"/>
            <a:ext cx="0" cy="346145"/>
          </a:xfrm>
          <a:prstGeom prst="line">
            <a:avLst/>
          </a:prstGeom>
          <a:noFill/>
          <a:ln w="25400" cap="flat" cmpd="sng" algn="ctr">
            <a:solidFill>
              <a:srgbClr val="000000"/>
            </a:solidFill>
            <a:prstDash val="solid"/>
          </a:ln>
          <a:effectLst/>
        </p:spPr>
      </p:cxnSp>
      <p:cxnSp>
        <p:nvCxnSpPr>
          <p:cNvPr id="17" name="Straight Connector 16"/>
          <p:cNvCxnSpPr/>
          <p:nvPr/>
        </p:nvCxnSpPr>
        <p:spPr>
          <a:xfrm>
            <a:off x="6599260" y="2966116"/>
            <a:ext cx="1488081" cy="0"/>
          </a:xfrm>
          <a:prstGeom prst="line">
            <a:avLst/>
          </a:prstGeom>
          <a:noFill/>
          <a:ln w="25400" cap="flat" cmpd="sng" algn="ctr">
            <a:solidFill>
              <a:srgbClr val="000000"/>
            </a:solidFill>
            <a:prstDash val="solid"/>
          </a:ln>
          <a:effectLst/>
        </p:spPr>
      </p:cxnSp>
      <p:cxnSp>
        <p:nvCxnSpPr>
          <p:cNvPr id="18" name="Straight Connector 17"/>
          <p:cNvCxnSpPr/>
          <p:nvPr/>
        </p:nvCxnSpPr>
        <p:spPr>
          <a:xfrm>
            <a:off x="8087000" y="2966116"/>
            <a:ext cx="0" cy="329446"/>
          </a:xfrm>
          <a:prstGeom prst="line">
            <a:avLst/>
          </a:prstGeom>
          <a:noFill/>
          <a:ln w="25400" cap="flat" cmpd="sng" algn="ctr">
            <a:solidFill>
              <a:srgbClr val="000000"/>
            </a:solidFill>
            <a:prstDash val="solid"/>
          </a:ln>
          <a:effectLst/>
        </p:spPr>
      </p:cxnSp>
      <p:sp>
        <p:nvSpPr>
          <p:cNvPr id="19" name="Rectangle 18"/>
          <p:cNvSpPr/>
          <p:nvPr/>
        </p:nvSpPr>
        <p:spPr>
          <a:xfrm rot="5400000">
            <a:off x="7114409" y="3788314"/>
            <a:ext cx="465483" cy="1222681"/>
          </a:xfrm>
          <a:prstGeom prst="rect">
            <a:avLst/>
          </a:prstGeom>
          <a:gradFill>
            <a:gsLst>
              <a:gs pos="0">
                <a:schemeClr val="tx2">
                  <a:lumMod val="75000"/>
                </a:schemeClr>
              </a:gs>
              <a:gs pos="100000">
                <a:schemeClr val="bg1">
                  <a:lumMod val="50000"/>
                </a:schemeClr>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cxnSp>
        <p:nvCxnSpPr>
          <p:cNvPr id="20" name="Straight Connector 19"/>
          <p:cNvCxnSpPr/>
          <p:nvPr/>
        </p:nvCxnSpPr>
        <p:spPr>
          <a:xfrm>
            <a:off x="6069710" y="4309189"/>
            <a:ext cx="2536848" cy="0"/>
          </a:xfrm>
          <a:prstGeom prst="line">
            <a:avLst/>
          </a:prstGeom>
          <a:noFill/>
          <a:ln w="25400" cap="flat" cmpd="sng" algn="ctr">
            <a:solidFill>
              <a:srgbClr val="000000"/>
            </a:solidFill>
            <a:prstDash val="solid"/>
          </a:ln>
          <a:effectLst/>
        </p:spPr>
      </p:cxnSp>
      <p:cxnSp>
        <p:nvCxnSpPr>
          <p:cNvPr id="22" name="Straight Connector 21"/>
          <p:cNvCxnSpPr/>
          <p:nvPr/>
        </p:nvCxnSpPr>
        <p:spPr>
          <a:xfrm>
            <a:off x="8606558" y="4019453"/>
            <a:ext cx="0" cy="289736"/>
          </a:xfrm>
          <a:prstGeom prst="line">
            <a:avLst/>
          </a:prstGeom>
          <a:noFill/>
          <a:ln w="25400" cap="flat" cmpd="sng" algn="ctr">
            <a:solidFill>
              <a:srgbClr val="000000"/>
            </a:solidFill>
            <a:prstDash val="solid"/>
          </a:ln>
          <a:effectLst/>
        </p:spPr>
      </p:cxnSp>
      <p:cxnSp>
        <p:nvCxnSpPr>
          <p:cNvPr id="23" name="Straight Connector 22"/>
          <p:cNvCxnSpPr/>
          <p:nvPr/>
        </p:nvCxnSpPr>
        <p:spPr>
          <a:xfrm>
            <a:off x="6069710" y="4019453"/>
            <a:ext cx="0" cy="289736"/>
          </a:xfrm>
          <a:prstGeom prst="line">
            <a:avLst/>
          </a:prstGeom>
          <a:noFill/>
          <a:ln w="25400" cap="flat" cmpd="sng" algn="ctr">
            <a:solidFill>
              <a:srgbClr val="000000"/>
            </a:solidFill>
            <a:prstDash val="solid"/>
          </a:ln>
          <a:effectLst/>
        </p:spPr>
      </p:cxnSp>
      <p:grpSp>
        <p:nvGrpSpPr>
          <p:cNvPr id="29" name="Group 28"/>
          <p:cNvGrpSpPr/>
          <p:nvPr/>
        </p:nvGrpSpPr>
        <p:grpSpPr>
          <a:xfrm rot="5400000" flipH="1">
            <a:off x="4774485" y="3038887"/>
            <a:ext cx="505767" cy="1052513"/>
            <a:chOff x="3464654" y="3792820"/>
            <a:chExt cx="1393684" cy="600662"/>
          </a:xfrm>
          <a:solidFill>
            <a:schemeClr val="bg1"/>
          </a:solidFill>
        </p:grpSpPr>
        <p:sp>
          <p:nvSpPr>
            <p:cNvPr id="37" name="Oval 36"/>
            <p:cNvSpPr/>
            <p:nvPr/>
          </p:nvSpPr>
          <p:spPr>
            <a:xfrm>
              <a:off x="3464658" y="4262710"/>
              <a:ext cx="1393673" cy="130772"/>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38" name="Rectangle 37"/>
            <p:cNvSpPr/>
            <p:nvPr/>
          </p:nvSpPr>
          <p:spPr>
            <a:xfrm>
              <a:off x="3464654" y="3877056"/>
              <a:ext cx="1393676" cy="443748"/>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39" name="Oval 38"/>
            <p:cNvSpPr/>
            <p:nvPr/>
          </p:nvSpPr>
          <p:spPr>
            <a:xfrm>
              <a:off x="3464661" y="3792820"/>
              <a:ext cx="1393674" cy="84236"/>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40" name="Straight Connector 39"/>
            <p:cNvCxnSpPr>
              <a:stCxn id="39" idx="2"/>
              <a:endCxn id="37" idx="2"/>
            </p:cNvCxnSpPr>
            <p:nvPr/>
          </p:nvCxnSpPr>
          <p:spPr>
            <a:xfrm rot="5400000">
              <a:off x="3218081" y="4081514"/>
              <a:ext cx="493158" cy="6"/>
            </a:xfrm>
            <a:prstGeom prst="line">
              <a:avLst/>
            </a:prstGeom>
            <a:grpFill/>
            <a:ln w="25400" cap="flat" cmpd="sng" algn="ctr">
              <a:solidFill>
                <a:srgbClr val="000000"/>
              </a:solidFill>
              <a:prstDash val="solid"/>
            </a:ln>
            <a:effectLst/>
          </p:spPr>
        </p:cxnSp>
        <p:cxnSp>
          <p:nvCxnSpPr>
            <p:cNvPr id="41" name="Straight Connector 40"/>
            <p:cNvCxnSpPr>
              <a:stCxn id="39" idx="6"/>
              <a:endCxn id="37" idx="6"/>
            </p:cNvCxnSpPr>
            <p:nvPr/>
          </p:nvCxnSpPr>
          <p:spPr>
            <a:xfrm rot="5400000">
              <a:off x="4611755" y="4081513"/>
              <a:ext cx="493158" cy="8"/>
            </a:xfrm>
            <a:prstGeom prst="line">
              <a:avLst/>
            </a:prstGeom>
            <a:grpFill/>
            <a:ln w="25400" cap="flat" cmpd="sng" algn="ctr">
              <a:solidFill>
                <a:srgbClr val="000000"/>
              </a:solidFill>
              <a:prstDash val="solid"/>
            </a:ln>
            <a:effectLst/>
          </p:spPr>
        </p:cxnSp>
      </p:grpSp>
      <p:sp>
        <p:nvSpPr>
          <p:cNvPr id="30" name="TextBox 29"/>
          <p:cNvSpPr txBox="1"/>
          <p:nvPr/>
        </p:nvSpPr>
        <p:spPr>
          <a:xfrm>
            <a:off x="4615684" y="3440992"/>
            <a:ext cx="623481" cy="276999"/>
          </a:xfrm>
          <a:prstGeom prst="rect">
            <a:avLst/>
          </a:prstGeom>
          <a:noFill/>
        </p:spPr>
        <p:txBody>
          <a:bodyPr wrap="square" rtlCol="0">
            <a:spAutoFit/>
          </a:bodyPr>
          <a:lstStyle/>
          <a:p>
            <a:pPr>
              <a:defRPr/>
            </a:pPr>
            <a:r>
              <a:rPr lang="en-US" sz="1200" b="1" kern="0" dirty="0" smtClean="0">
                <a:solidFill>
                  <a:sysClr val="windowText" lastClr="000000"/>
                </a:solidFill>
                <a:latin typeface="Arial" pitchFamily="34" charset="0"/>
                <a:cs typeface="Arial" pitchFamily="34" charset="0"/>
              </a:rPr>
              <a:t>Motor</a:t>
            </a:r>
          </a:p>
        </p:txBody>
      </p:sp>
      <p:sp>
        <p:nvSpPr>
          <p:cNvPr id="31" name="Rectangle 30"/>
          <p:cNvSpPr/>
          <p:nvPr/>
        </p:nvSpPr>
        <p:spPr>
          <a:xfrm>
            <a:off x="5466066" y="3536697"/>
            <a:ext cx="457200"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sp>
        <p:nvSpPr>
          <p:cNvPr id="32" name="TextBox 31"/>
          <p:cNvSpPr txBox="1"/>
          <p:nvPr/>
        </p:nvSpPr>
        <p:spPr>
          <a:xfrm>
            <a:off x="5608533" y="4401563"/>
            <a:ext cx="1139059" cy="461665"/>
          </a:xfrm>
          <a:prstGeom prst="rect">
            <a:avLst/>
          </a:prstGeom>
          <a:noFill/>
        </p:spPr>
        <p:txBody>
          <a:bodyPr wrap="square" rtlCol="0">
            <a:spAutoFit/>
          </a:bodyPr>
          <a:lstStyle/>
          <a:p>
            <a:pPr>
              <a:defRPr/>
            </a:pPr>
            <a:r>
              <a:rPr lang="en-US" sz="1200" b="1" i="1" kern="0" dirty="0" smtClean="0">
                <a:latin typeface="Arial" pitchFamily="34" charset="0"/>
                <a:cs typeface="Arial" pitchFamily="34" charset="0"/>
              </a:rPr>
              <a:t>Cold heat exchanger</a:t>
            </a:r>
            <a:endParaRPr lang="en-US" sz="1200" b="1" i="1" kern="0" dirty="0">
              <a:latin typeface="Arial" pitchFamily="34" charset="0"/>
              <a:cs typeface="Arial" pitchFamily="34" charset="0"/>
            </a:endParaRPr>
          </a:p>
        </p:txBody>
      </p:sp>
      <p:cxnSp>
        <p:nvCxnSpPr>
          <p:cNvPr id="63" name="Straight Arrow Connector 62"/>
          <p:cNvCxnSpPr/>
          <p:nvPr/>
        </p:nvCxnSpPr>
        <p:spPr>
          <a:xfrm>
            <a:off x="6882570" y="4309189"/>
            <a:ext cx="838200" cy="0"/>
          </a:xfrm>
          <a:prstGeom prst="straightConnector1">
            <a:avLst/>
          </a:prstGeom>
          <a:noFill/>
          <a:ln w="25400" cap="flat" cmpd="sng" algn="ctr">
            <a:solidFill>
              <a:srgbClr val="000000"/>
            </a:solidFill>
            <a:prstDash val="solid"/>
            <a:headEnd type="arrow"/>
          </a:ln>
          <a:effectLst/>
        </p:spPr>
      </p:cxnSp>
      <p:cxnSp>
        <p:nvCxnSpPr>
          <p:cNvPr id="65" name="Straight Arrow Connector 64"/>
          <p:cNvCxnSpPr/>
          <p:nvPr/>
        </p:nvCxnSpPr>
        <p:spPr>
          <a:xfrm flipH="1">
            <a:off x="6971407" y="2966116"/>
            <a:ext cx="838200" cy="0"/>
          </a:xfrm>
          <a:prstGeom prst="straightConnector1">
            <a:avLst/>
          </a:prstGeom>
          <a:noFill/>
          <a:ln w="25400" cap="flat" cmpd="sng" algn="ctr">
            <a:solidFill>
              <a:srgbClr val="000000"/>
            </a:solidFill>
            <a:prstDash val="solid"/>
            <a:headEnd type="arrow"/>
          </a:ln>
          <a:effectLst/>
        </p:spPr>
      </p:cxnSp>
      <p:sp>
        <p:nvSpPr>
          <p:cNvPr id="71" name="TextBox 70"/>
          <p:cNvSpPr txBox="1"/>
          <p:nvPr/>
        </p:nvSpPr>
        <p:spPr>
          <a:xfrm>
            <a:off x="5865749" y="3432491"/>
            <a:ext cx="909223" cy="276999"/>
          </a:xfrm>
          <a:prstGeom prst="rect">
            <a:avLst/>
          </a:prstGeom>
          <a:noFill/>
        </p:spPr>
        <p:txBody>
          <a:bodyPr wrap="none" rtlCol="0">
            <a:spAutoFit/>
          </a:bodyPr>
          <a:lstStyle/>
          <a:p>
            <a:r>
              <a:rPr lang="en-US" sz="1200" b="1" i="1" dirty="0" smtClean="0"/>
              <a:t>compress</a:t>
            </a:r>
            <a:endParaRPr lang="en-US" sz="1200" b="1" i="1" dirty="0"/>
          </a:p>
        </p:txBody>
      </p:sp>
      <p:sp>
        <p:nvSpPr>
          <p:cNvPr id="72" name="TextBox 71"/>
          <p:cNvSpPr txBox="1"/>
          <p:nvPr/>
        </p:nvSpPr>
        <p:spPr>
          <a:xfrm>
            <a:off x="7977541" y="3426642"/>
            <a:ext cx="723275" cy="276999"/>
          </a:xfrm>
          <a:prstGeom prst="rect">
            <a:avLst/>
          </a:prstGeom>
          <a:noFill/>
        </p:spPr>
        <p:txBody>
          <a:bodyPr wrap="none" rtlCol="0">
            <a:spAutoFit/>
          </a:bodyPr>
          <a:lstStyle/>
          <a:p>
            <a:r>
              <a:rPr lang="en-US" sz="1200" b="1" i="1" dirty="0" smtClean="0"/>
              <a:t>expand</a:t>
            </a:r>
            <a:endParaRPr lang="en-US" sz="1200" b="1" i="1" dirty="0"/>
          </a:p>
        </p:txBody>
      </p:sp>
      <p:sp>
        <p:nvSpPr>
          <p:cNvPr id="77" name="TextBox 76"/>
          <p:cNvSpPr txBox="1"/>
          <p:nvPr/>
        </p:nvSpPr>
        <p:spPr>
          <a:xfrm>
            <a:off x="6643913" y="1668643"/>
            <a:ext cx="1406473" cy="584775"/>
          </a:xfrm>
          <a:prstGeom prst="rect">
            <a:avLst/>
          </a:prstGeom>
          <a:noFill/>
        </p:spPr>
        <p:txBody>
          <a:bodyPr wrap="square" rtlCol="0">
            <a:spAutoFit/>
          </a:bodyPr>
          <a:lstStyle/>
          <a:p>
            <a:pPr algn="ctr">
              <a:defRPr/>
            </a:pPr>
            <a:r>
              <a:rPr lang="en-US" sz="1600" b="1" i="1" kern="0" dirty="0" smtClean="0">
                <a:solidFill>
                  <a:srgbClr val="FF0000"/>
                </a:solidFill>
                <a:latin typeface="Arial" pitchFamily="34" charset="0"/>
                <a:cs typeface="Arial" pitchFamily="34" charset="0"/>
              </a:rPr>
              <a:t>High Quality Heat Out</a:t>
            </a:r>
            <a:endParaRPr lang="en-US" sz="1600" b="1" i="1" kern="0" dirty="0">
              <a:solidFill>
                <a:srgbClr val="FF0000"/>
              </a:solidFill>
              <a:latin typeface="Arial" pitchFamily="34" charset="0"/>
              <a:cs typeface="Arial" pitchFamily="34" charset="0"/>
            </a:endParaRPr>
          </a:p>
        </p:txBody>
      </p:sp>
      <p:sp>
        <p:nvSpPr>
          <p:cNvPr id="78" name="Striped Right Arrow 77"/>
          <p:cNvSpPr/>
          <p:nvPr/>
        </p:nvSpPr>
        <p:spPr>
          <a:xfrm rot="16200000">
            <a:off x="7120353" y="2311237"/>
            <a:ext cx="419824" cy="396815"/>
          </a:xfrm>
          <a:prstGeom prst="strip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622900" y="2402984"/>
            <a:ext cx="1139059" cy="461665"/>
          </a:xfrm>
          <a:prstGeom prst="rect">
            <a:avLst/>
          </a:prstGeom>
          <a:noFill/>
        </p:spPr>
        <p:txBody>
          <a:bodyPr wrap="square" rtlCol="0">
            <a:spAutoFit/>
          </a:bodyPr>
          <a:lstStyle/>
          <a:p>
            <a:pPr>
              <a:defRPr/>
            </a:pPr>
            <a:r>
              <a:rPr lang="en-US" sz="1200" b="1" i="1" kern="0" dirty="0" smtClean="0">
                <a:latin typeface="Arial" pitchFamily="34" charset="0"/>
                <a:cs typeface="Arial" pitchFamily="34" charset="0"/>
              </a:rPr>
              <a:t>Hot heat exchanger</a:t>
            </a:r>
            <a:endParaRPr lang="en-US" sz="1200" b="1" i="1" kern="0" dirty="0">
              <a:latin typeface="Arial" pitchFamily="34" charset="0"/>
              <a:cs typeface="Arial" pitchFamily="34" charset="0"/>
            </a:endParaRPr>
          </a:p>
        </p:txBody>
      </p:sp>
      <p:sp>
        <p:nvSpPr>
          <p:cNvPr id="80" name="Striped Right Arrow 79"/>
          <p:cNvSpPr/>
          <p:nvPr/>
        </p:nvSpPr>
        <p:spPr>
          <a:xfrm>
            <a:off x="3982169" y="3372583"/>
            <a:ext cx="419824" cy="396815"/>
          </a:xfrm>
          <a:prstGeom prst="stripedRight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3842693" y="2961562"/>
            <a:ext cx="1396472" cy="338554"/>
          </a:xfrm>
          <a:prstGeom prst="rect">
            <a:avLst/>
          </a:prstGeom>
          <a:noFill/>
        </p:spPr>
        <p:txBody>
          <a:bodyPr wrap="square" rtlCol="0">
            <a:spAutoFit/>
          </a:bodyPr>
          <a:lstStyle/>
          <a:p>
            <a:pPr algn="r">
              <a:defRPr/>
            </a:pPr>
            <a:r>
              <a:rPr lang="en-US" sz="1600" b="1" i="1" kern="0" dirty="0" smtClean="0">
                <a:solidFill>
                  <a:schemeClr val="accent1">
                    <a:lumMod val="50000"/>
                  </a:schemeClr>
                </a:solidFill>
                <a:latin typeface="Arial" pitchFamily="34" charset="0"/>
                <a:cs typeface="Arial" pitchFamily="34" charset="0"/>
              </a:rPr>
              <a:t>Electricity In</a:t>
            </a:r>
          </a:p>
        </p:txBody>
      </p:sp>
      <p:sp>
        <p:nvSpPr>
          <p:cNvPr id="35" name="TextBox 34"/>
          <p:cNvSpPr txBox="1"/>
          <p:nvPr/>
        </p:nvSpPr>
        <p:spPr>
          <a:xfrm>
            <a:off x="6654802" y="4903277"/>
            <a:ext cx="1471409" cy="584775"/>
          </a:xfrm>
          <a:prstGeom prst="rect">
            <a:avLst/>
          </a:prstGeom>
          <a:noFill/>
        </p:spPr>
        <p:txBody>
          <a:bodyPr wrap="square" rtlCol="0">
            <a:spAutoFit/>
          </a:bodyPr>
          <a:lstStyle/>
          <a:p>
            <a:pPr algn="ctr">
              <a:defRPr/>
            </a:pPr>
            <a:r>
              <a:rPr lang="en-US" sz="1600" b="1" i="1" kern="0" dirty="0" smtClean="0">
                <a:solidFill>
                  <a:srgbClr val="C00000"/>
                </a:solidFill>
                <a:latin typeface="Arial" pitchFamily="34" charset="0"/>
                <a:cs typeface="Arial" pitchFamily="34" charset="0"/>
              </a:rPr>
              <a:t>Low Grade Heat In</a:t>
            </a:r>
          </a:p>
        </p:txBody>
      </p:sp>
      <p:sp>
        <p:nvSpPr>
          <p:cNvPr id="36" name="Striped Right Arrow 35"/>
          <p:cNvSpPr/>
          <p:nvPr/>
        </p:nvSpPr>
        <p:spPr>
          <a:xfrm rot="16200000">
            <a:off x="7137238" y="4479665"/>
            <a:ext cx="419824" cy="396815"/>
          </a:xfrm>
          <a:prstGeom prst="strip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815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deliverable</a:t>
            </a:r>
            <a:endParaRPr lang="en-US" dirty="0"/>
          </a:p>
        </p:txBody>
      </p:sp>
      <p:sp>
        <p:nvSpPr>
          <p:cNvPr id="3" name="Content Placeholder 2"/>
          <p:cNvSpPr>
            <a:spLocks noGrp="1"/>
          </p:cNvSpPr>
          <p:nvPr>
            <p:ph idx="1"/>
          </p:nvPr>
        </p:nvSpPr>
        <p:spPr/>
        <p:txBody>
          <a:bodyPr/>
          <a:lstStyle/>
          <a:p>
            <a:r>
              <a:rPr lang="en-US" dirty="0" smtClean="0"/>
              <a:t>Show that the heat pump can achieve a Coefficient of Performance greater than one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01" y="2950029"/>
            <a:ext cx="4783465" cy="271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36116" y="2961697"/>
            <a:ext cx="1071768" cy="369332"/>
          </a:xfrm>
          <a:prstGeom prst="rect">
            <a:avLst/>
          </a:prstGeom>
        </p:spPr>
        <p:txBody>
          <a:bodyPr wrap="none">
            <a:spAutoFit/>
          </a:bodyPr>
          <a:lstStyle/>
          <a:p>
            <a:r>
              <a:rPr lang="en-US" b="1" dirty="0"/>
              <a:t>COP &gt; 1</a:t>
            </a:r>
          </a:p>
        </p:txBody>
      </p:sp>
    </p:spTree>
    <p:extLst>
      <p:ext uri="{BB962C8B-B14F-4D97-AF65-F5344CB8AC3E}">
        <p14:creationId xmlns:p14="http://schemas.microsoft.com/office/powerpoint/2010/main" val="895246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momentum for storage</a:t>
            </a:r>
            <a:endParaRPr lang="en-US" dirty="0"/>
          </a:p>
        </p:txBody>
      </p:sp>
      <p:sp>
        <p:nvSpPr>
          <p:cNvPr id="3" name="Content Placeholder 2"/>
          <p:cNvSpPr>
            <a:spLocks noGrp="1"/>
          </p:cNvSpPr>
          <p:nvPr>
            <p:ph idx="1"/>
          </p:nvPr>
        </p:nvSpPr>
        <p:spPr>
          <a:xfrm>
            <a:off x="342900" y="1476375"/>
            <a:ext cx="3505200" cy="4525963"/>
          </a:xfrm>
        </p:spPr>
        <p:txBody>
          <a:bodyPr/>
          <a:lstStyle/>
          <a:p>
            <a:pPr marL="0" indent="0" defTabSz="457200" eaLnBrk="1" hangingPunct="1">
              <a:buNone/>
            </a:pPr>
            <a:r>
              <a:rPr lang="en-US" sz="1600" b="1" kern="1200" dirty="0">
                <a:solidFill>
                  <a:srgbClr val="D42E12"/>
                </a:solidFill>
                <a:latin typeface="verdana"/>
              </a:rPr>
              <a:t>Shell Energy North America is a player in the California market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88"/>
          <a:stretch/>
        </p:blipFill>
        <p:spPr>
          <a:xfrm>
            <a:off x="4229100" y="1847850"/>
            <a:ext cx="4610100" cy="2275335"/>
          </a:xfrm>
          <a:prstGeom prst="rect">
            <a:avLst/>
          </a:prstGeom>
        </p:spPr>
      </p:pic>
      <p:sp>
        <p:nvSpPr>
          <p:cNvPr id="5" name="Rectangle 4"/>
          <p:cNvSpPr/>
          <p:nvPr/>
        </p:nvSpPr>
        <p:spPr>
          <a:xfrm>
            <a:off x="466725" y="2401456"/>
            <a:ext cx="3381375" cy="1569660"/>
          </a:xfrm>
          <a:prstGeom prst="rect">
            <a:avLst/>
          </a:prstGeom>
          <a:ln>
            <a:solidFill>
              <a:schemeClr val="tx1"/>
            </a:solidFill>
          </a:ln>
        </p:spPr>
        <p:txBody>
          <a:bodyPr wrap="square">
            <a:spAutoFit/>
          </a:bodyPr>
          <a:lstStyle/>
          <a:p>
            <a:r>
              <a:rPr lang="en-US" sz="1600" dirty="0" smtClean="0">
                <a:latin typeface="Courier New" pitchFamily="49" charset="0"/>
                <a:cs typeface="Courier New" pitchFamily="49" charset="0"/>
              </a:rPr>
              <a:t>“AB </a:t>
            </a:r>
            <a:r>
              <a:rPr lang="en-US" sz="1600" dirty="0">
                <a:latin typeface="Courier New" pitchFamily="49" charset="0"/>
                <a:cs typeface="Courier New" pitchFamily="49" charset="0"/>
              </a:rPr>
              <a:t>2514 requires storage procurement targets for load-serving </a:t>
            </a:r>
            <a:r>
              <a:rPr lang="en-US" sz="1600" dirty="0" smtClean="0">
                <a:latin typeface="Courier New" pitchFamily="49" charset="0"/>
                <a:cs typeface="Courier New" pitchFamily="49" charset="0"/>
              </a:rPr>
              <a:t>entities, including direct access electric service providers (ESPs)...”</a:t>
            </a:r>
            <a:endParaRPr lang="en-US" sz="1600" dirty="0">
              <a:latin typeface="Courier New" pitchFamily="49" charset="0"/>
              <a:cs typeface="Courier New" pitchFamily="49" charset="0"/>
            </a:endParaRPr>
          </a:p>
        </p:txBody>
      </p:sp>
      <p:grpSp>
        <p:nvGrpSpPr>
          <p:cNvPr id="8" name="Group 7"/>
          <p:cNvGrpSpPr/>
          <p:nvPr/>
        </p:nvGrpSpPr>
        <p:grpSpPr>
          <a:xfrm>
            <a:off x="2157412" y="4598514"/>
            <a:ext cx="4613186" cy="1501061"/>
            <a:chOff x="873214" y="2538412"/>
            <a:chExt cx="4613186" cy="1501061"/>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0411"/>
            <a:stretch/>
          </p:blipFill>
          <p:spPr>
            <a:xfrm>
              <a:off x="873214" y="3171825"/>
              <a:ext cx="4613186" cy="86764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70881"/>
            <a:stretch/>
          </p:blipFill>
          <p:spPr>
            <a:xfrm>
              <a:off x="873214" y="2538412"/>
              <a:ext cx="4613186" cy="638175"/>
            </a:xfrm>
            <a:prstGeom prst="rect">
              <a:avLst/>
            </a:prstGeom>
          </p:spPr>
        </p:pic>
      </p:grpSp>
    </p:spTree>
    <p:extLst>
      <p:ext uri="{BB962C8B-B14F-4D97-AF65-F5344CB8AC3E}">
        <p14:creationId xmlns:p14="http://schemas.microsoft.com/office/powerpoint/2010/main" val="2100958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294353"/>
            <a:ext cx="285750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50" y="2033713"/>
            <a:ext cx="7505103" cy="392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5808" y="1176338"/>
            <a:ext cx="9199808" cy="5355312"/>
          </a:xfrm>
          <a:prstGeom prst="rect">
            <a:avLst/>
          </a:prstGeom>
          <a:noFill/>
        </p:spPr>
        <p:txBody>
          <a:bodyPr wrap="square" rtlCol="0">
            <a:spAutoFit/>
          </a:bodyPr>
          <a:lstStyle/>
          <a:p>
            <a:pPr algn="ctr" defTabSz="457200"/>
            <a:r>
              <a:rPr lang="en-US" dirty="0">
                <a:solidFill>
                  <a:srgbClr val="000000"/>
                </a:solidFill>
              </a:rPr>
              <a:t>Typical Day, Winter/Spring 2020</a:t>
            </a: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r>
              <a:rPr lang="en-US" sz="1600" i="1" dirty="0">
                <a:solidFill>
                  <a:srgbClr val="000000"/>
                </a:solidFill>
              </a:rPr>
              <a:t>CAISO predicts </a:t>
            </a:r>
            <a:r>
              <a:rPr lang="en-US" sz="1600" b="1" i="1" dirty="0">
                <a:solidFill>
                  <a:srgbClr val="000000"/>
                </a:solidFill>
              </a:rPr>
              <a:t>12,000 MW </a:t>
            </a:r>
            <a:r>
              <a:rPr lang="en-US" sz="1600" i="1" dirty="0">
                <a:solidFill>
                  <a:srgbClr val="000000"/>
                </a:solidFill>
              </a:rPr>
              <a:t>storage needed for 3 hours, </a:t>
            </a:r>
          </a:p>
          <a:p>
            <a:pPr algn="ctr" defTabSz="457200"/>
            <a:r>
              <a:rPr lang="en-US" sz="1600" i="1" dirty="0">
                <a:solidFill>
                  <a:srgbClr val="000000"/>
                </a:solidFill>
              </a:rPr>
              <a:t>twice a day to stabilize renewables’ intermittency  </a:t>
            </a:r>
          </a:p>
        </p:txBody>
      </p:sp>
      <p:sp>
        <p:nvSpPr>
          <p:cNvPr id="6146" name="Rectangle 2"/>
          <p:cNvSpPr>
            <a:spLocks noGrp="1" noChangeArrowheads="1"/>
          </p:cNvSpPr>
          <p:nvPr>
            <p:ph type="title" idx="4294967295"/>
          </p:nvPr>
        </p:nvSpPr>
        <p:spPr>
          <a:xfrm>
            <a:off x="427512" y="-17463"/>
            <a:ext cx="6269502" cy="1193801"/>
          </a:xfrm>
        </p:spPr>
        <p:txBody>
          <a:bodyPr>
            <a:normAutofit/>
          </a:bodyPr>
          <a:lstStyle/>
          <a:p>
            <a:pPr algn="ctr"/>
            <a:r>
              <a:rPr lang="en-US" dirty="0" smtClean="0"/>
              <a:t>The demand for electricity storage</a:t>
            </a:r>
          </a:p>
        </p:txBody>
      </p:sp>
    </p:spTree>
    <p:extLst>
      <p:ext uri="{BB962C8B-B14F-4D97-AF65-F5344CB8AC3E}">
        <p14:creationId xmlns:p14="http://schemas.microsoft.com/office/powerpoint/2010/main" val="744290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r>
              <a:rPr lang="en-US" smtClean="0"/>
              <a:t>Company profile of Halotechnics, Inc.</a:t>
            </a:r>
          </a:p>
        </p:txBody>
      </p:sp>
      <p:sp>
        <p:nvSpPr>
          <p:cNvPr id="6147" name="Rectangle 3"/>
          <p:cNvSpPr>
            <a:spLocks noGrp="1" noChangeArrowheads="1"/>
          </p:cNvSpPr>
          <p:nvPr>
            <p:ph type="body" idx="4294967295"/>
          </p:nvPr>
        </p:nvSpPr>
        <p:spPr>
          <a:xfrm>
            <a:off x="247650" y="1343025"/>
            <a:ext cx="5719764" cy="2867025"/>
          </a:xfrm>
        </p:spPr>
        <p:txBody>
          <a:bodyPr>
            <a:normAutofit/>
          </a:bodyPr>
          <a:lstStyle/>
          <a:p>
            <a:pPr>
              <a:defRPr/>
            </a:pPr>
            <a:endParaRPr lang="en-US" dirty="0"/>
          </a:p>
          <a:p>
            <a:pPr>
              <a:defRPr/>
            </a:pPr>
            <a:r>
              <a:rPr lang="en-US" dirty="0" smtClean="0"/>
              <a:t>Headquarters </a:t>
            </a:r>
            <a:r>
              <a:rPr lang="en-US" dirty="0"/>
              <a:t>in Emeryville, California with fully equipped chemistry </a:t>
            </a:r>
            <a:r>
              <a:rPr lang="en-US" dirty="0" smtClean="0"/>
              <a:t>and engineering labs</a:t>
            </a:r>
            <a:endParaRPr lang="en-US" dirty="0"/>
          </a:p>
          <a:p>
            <a:pPr>
              <a:defRPr/>
            </a:pPr>
            <a:r>
              <a:rPr lang="en-US" dirty="0" smtClean="0"/>
              <a:t>$6.5 million in federal grants to date from NSF, DOE, NREL, and ARPA-E</a:t>
            </a:r>
          </a:p>
          <a:p>
            <a:pPr>
              <a:defRPr/>
            </a:pPr>
            <a:r>
              <a:rPr lang="en-US" dirty="0" smtClean="0"/>
              <a:t>Experts </a:t>
            </a:r>
            <a:r>
              <a:rPr lang="en-US" dirty="0"/>
              <a:t>in materials science, chemistry, and engineering on </a:t>
            </a:r>
            <a:r>
              <a:rPr lang="en-US" dirty="0" smtClean="0"/>
              <a:t>staff</a:t>
            </a:r>
            <a:endParaRPr lang="en-US" dirty="0" smtClean="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413" y="2225675"/>
            <a:ext cx="3008312"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9" name="Group 5"/>
          <p:cNvGrpSpPr>
            <a:grpSpLocks/>
          </p:cNvGrpSpPr>
          <p:nvPr/>
        </p:nvGrpSpPr>
        <p:grpSpPr bwMode="auto">
          <a:xfrm>
            <a:off x="2852738" y="4062413"/>
            <a:ext cx="2792412" cy="2400300"/>
            <a:chOff x="1509" y="2673"/>
            <a:chExt cx="1759" cy="1512"/>
          </a:xfrm>
        </p:grpSpPr>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 y="2673"/>
              <a:ext cx="1759" cy="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Text Box 7"/>
            <p:cNvSpPr txBox="1">
              <a:spLocks noChangeArrowheads="1"/>
            </p:cNvSpPr>
            <p:nvPr/>
          </p:nvSpPr>
          <p:spPr bwMode="auto">
            <a:xfrm>
              <a:off x="2216" y="2817"/>
              <a:ext cx="933"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a:t>Halotechnics, Inc.</a:t>
              </a:r>
            </a:p>
          </p:txBody>
        </p:sp>
      </p:grpSp>
      <p:sp>
        <p:nvSpPr>
          <p:cNvPr id="2" name="Rectangle 1"/>
          <p:cNvSpPr/>
          <p:nvPr/>
        </p:nvSpPr>
        <p:spPr>
          <a:xfrm>
            <a:off x="315889" y="1261137"/>
            <a:ext cx="8366127" cy="430887"/>
          </a:xfrm>
          <a:prstGeom prst="rect">
            <a:avLst/>
          </a:prstGeom>
        </p:spPr>
        <p:txBody>
          <a:bodyPr wrap="square">
            <a:spAutoFit/>
          </a:bodyPr>
          <a:lstStyle/>
          <a:p>
            <a:pPr>
              <a:defRPr/>
            </a:pPr>
            <a:r>
              <a:rPr lang="en-US" sz="2200" b="1" i="1" dirty="0"/>
              <a:t>High temperature fluids are the key to abundant clean energy</a:t>
            </a:r>
          </a:p>
        </p:txBody>
      </p:sp>
    </p:spTree>
    <p:extLst>
      <p:ext uri="{BB962C8B-B14F-4D97-AF65-F5344CB8AC3E}">
        <p14:creationId xmlns:p14="http://schemas.microsoft.com/office/powerpoint/2010/main" val="3918374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1: Renewable peaker plant</a:t>
            </a:r>
            <a:endParaRPr lang="en-US" dirty="0"/>
          </a:p>
        </p:txBody>
      </p:sp>
      <p:grpSp>
        <p:nvGrpSpPr>
          <p:cNvPr id="19" name="Group 18"/>
          <p:cNvGrpSpPr/>
          <p:nvPr/>
        </p:nvGrpSpPr>
        <p:grpSpPr>
          <a:xfrm>
            <a:off x="2272774" y="4237147"/>
            <a:ext cx="4276725" cy="2200275"/>
            <a:chOff x="2272774" y="4237147"/>
            <a:chExt cx="4276725" cy="2200275"/>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774" y="4237147"/>
              <a:ext cx="4276725" cy="2200275"/>
            </a:xfrm>
            <a:prstGeom prst="rect">
              <a:avLst/>
            </a:prstGeom>
          </p:spPr>
        </p:pic>
        <p:sp>
          <p:nvSpPr>
            <p:cNvPr id="4" name="Rectangle 3"/>
            <p:cNvSpPr/>
            <p:nvPr/>
          </p:nvSpPr>
          <p:spPr>
            <a:xfrm>
              <a:off x="3316799" y="4237147"/>
              <a:ext cx="2202270" cy="369332"/>
            </a:xfrm>
            <a:prstGeom prst="rect">
              <a:avLst/>
            </a:prstGeom>
          </p:spPr>
          <p:txBody>
            <a:bodyPr wrap="none">
              <a:spAutoFit/>
            </a:bodyPr>
            <a:lstStyle/>
            <a:p>
              <a:r>
                <a:rPr lang="en-US" b="1" dirty="0" smtClean="0"/>
                <a:t>It’s </a:t>
              </a:r>
              <a:r>
                <a:rPr lang="en-US" b="1" dirty="0"/>
                <a:t>a peaker </a:t>
              </a:r>
              <a:r>
                <a:rPr lang="en-US" b="1" dirty="0" smtClean="0"/>
                <a:t>plant!</a:t>
              </a:r>
              <a:endParaRPr lang="en-US" b="1" dirty="0"/>
            </a:p>
          </p:txBody>
        </p:sp>
      </p:grpSp>
      <p:sp>
        <p:nvSpPr>
          <p:cNvPr id="6" name="Rectangle 5"/>
          <p:cNvSpPr/>
          <p:nvPr/>
        </p:nvSpPr>
        <p:spPr>
          <a:xfrm>
            <a:off x="289577" y="1387261"/>
            <a:ext cx="3231545" cy="923330"/>
          </a:xfrm>
          <a:prstGeom prst="rect">
            <a:avLst/>
          </a:prstGeom>
        </p:spPr>
        <p:txBody>
          <a:bodyPr wrap="square">
            <a:spAutoFit/>
          </a:bodyPr>
          <a:lstStyle/>
          <a:p>
            <a:pPr marL="342900" indent="-342900">
              <a:buAutoNum type="arabicPeriod"/>
            </a:pPr>
            <a:r>
              <a:rPr lang="en-US" b="1" dirty="0" smtClean="0"/>
              <a:t>Find </a:t>
            </a:r>
            <a:r>
              <a:rPr lang="en-US" b="1" dirty="0"/>
              <a:t>the cheapest source of </a:t>
            </a:r>
            <a:r>
              <a:rPr lang="en-US" b="1" dirty="0" smtClean="0"/>
              <a:t>energy</a:t>
            </a:r>
          </a:p>
          <a:p>
            <a:pPr marL="342900" indent="-342900">
              <a:buAutoNum type="arabicPeriod"/>
            </a:pPr>
            <a:endParaRPr lang="en-US" b="1" dirty="0"/>
          </a:p>
        </p:txBody>
      </p:sp>
      <p:sp>
        <p:nvSpPr>
          <p:cNvPr id="8" name="Rectangle 7"/>
          <p:cNvSpPr/>
          <p:nvPr/>
        </p:nvSpPr>
        <p:spPr>
          <a:xfrm>
            <a:off x="289577" y="2727184"/>
            <a:ext cx="3026829" cy="923330"/>
          </a:xfrm>
          <a:prstGeom prst="rect">
            <a:avLst/>
          </a:prstGeom>
        </p:spPr>
        <p:txBody>
          <a:bodyPr wrap="square">
            <a:spAutoFit/>
          </a:bodyPr>
          <a:lstStyle/>
          <a:p>
            <a:pPr marL="342900" indent="-342900">
              <a:buFont typeface="+mj-lt"/>
              <a:buAutoNum type="arabicPeriod" startAt="2"/>
            </a:pPr>
            <a:r>
              <a:rPr lang="en-US" b="1" dirty="0" smtClean="0"/>
              <a:t>Sell </a:t>
            </a:r>
            <a:r>
              <a:rPr lang="en-US" b="1" dirty="0"/>
              <a:t>it at the highest </a:t>
            </a:r>
            <a:r>
              <a:rPr lang="en-US" b="1" dirty="0" smtClean="0"/>
              <a:t>value</a:t>
            </a:r>
          </a:p>
          <a:p>
            <a:r>
              <a:rPr lang="en-US" b="1" dirty="0" smtClean="0"/>
              <a:t> </a:t>
            </a:r>
            <a:endParaRPr lang="en-US" b="1" dirty="0"/>
          </a:p>
        </p:txBody>
      </p:sp>
      <p:sp>
        <p:nvSpPr>
          <p:cNvPr id="9" name="Rectangle 8"/>
          <p:cNvSpPr/>
          <p:nvPr/>
        </p:nvSpPr>
        <p:spPr>
          <a:xfrm>
            <a:off x="2600384" y="3650514"/>
            <a:ext cx="3621504" cy="369332"/>
          </a:xfrm>
          <a:prstGeom prst="rect">
            <a:avLst/>
          </a:prstGeom>
        </p:spPr>
        <p:txBody>
          <a:bodyPr wrap="none">
            <a:spAutoFit/>
          </a:bodyPr>
          <a:lstStyle/>
          <a:p>
            <a:r>
              <a:rPr lang="en-US" b="1" dirty="0"/>
              <a:t>This </a:t>
            </a:r>
            <a:r>
              <a:rPr lang="en-US" b="1" dirty="0" smtClean="0"/>
              <a:t>a proven business model. </a:t>
            </a:r>
            <a:endParaRPr lang="en-US" b="1" dirty="0"/>
          </a:p>
        </p:txBody>
      </p:sp>
      <p:grpSp>
        <p:nvGrpSpPr>
          <p:cNvPr id="17" name="Group 16"/>
          <p:cNvGrpSpPr/>
          <p:nvPr/>
        </p:nvGrpSpPr>
        <p:grpSpPr>
          <a:xfrm>
            <a:off x="3712189" y="1387261"/>
            <a:ext cx="5431810" cy="646331"/>
            <a:chOff x="3712189" y="1387261"/>
            <a:chExt cx="5431810" cy="646331"/>
          </a:xfrm>
        </p:grpSpPr>
        <p:sp>
          <p:nvSpPr>
            <p:cNvPr id="7" name="Rectangle 6"/>
            <p:cNvSpPr/>
            <p:nvPr/>
          </p:nvSpPr>
          <p:spPr>
            <a:xfrm>
              <a:off x="5418160" y="1387261"/>
              <a:ext cx="3725839" cy="646331"/>
            </a:xfrm>
            <a:prstGeom prst="rect">
              <a:avLst/>
            </a:prstGeom>
          </p:spPr>
          <p:txBody>
            <a:bodyPr wrap="square">
              <a:spAutoFit/>
            </a:bodyPr>
            <a:lstStyle/>
            <a:p>
              <a:r>
                <a:rPr lang="en-US" b="1" dirty="0">
                  <a:solidFill>
                    <a:srgbClr val="0000FF"/>
                  </a:solidFill>
                </a:rPr>
                <a:t>Off-peak electricity in areas of high wind penetration</a:t>
              </a:r>
            </a:p>
          </p:txBody>
        </p:sp>
        <p:cxnSp>
          <p:nvCxnSpPr>
            <p:cNvPr id="14" name="Straight Arrow Connector 13"/>
            <p:cNvCxnSpPr/>
            <p:nvPr/>
          </p:nvCxnSpPr>
          <p:spPr>
            <a:xfrm>
              <a:off x="3712189" y="1710426"/>
              <a:ext cx="1397897"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717376" y="2727184"/>
            <a:ext cx="5235555" cy="646331"/>
            <a:chOff x="3717376" y="2727184"/>
            <a:chExt cx="5235555" cy="646331"/>
          </a:xfrm>
        </p:grpSpPr>
        <p:sp>
          <p:nvSpPr>
            <p:cNvPr id="12" name="Rectangle 11"/>
            <p:cNvSpPr/>
            <p:nvPr/>
          </p:nvSpPr>
          <p:spPr>
            <a:xfrm>
              <a:off x="5418160" y="2727184"/>
              <a:ext cx="3534771" cy="646331"/>
            </a:xfrm>
            <a:prstGeom prst="rect">
              <a:avLst/>
            </a:prstGeom>
          </p:spPr>
          <p:txBody>
            <a:bodyPr wrap="square">
              <a:spAutoFit/>
            </a:bodyPr>
            <a:lstStyle/>
            <a:p>
              <a:r>
                <a:rPr lang="en-US" b="1" dirty="0">
                  <a:solidFill>
                    <a:srgbClr val="0000FF"/>
                  </a:solidFill>
                </a:rPr>
                <a:t>Late afternoon peak demand on hot days</a:t>
              </a:r>
            </a:p>
          </p:txBody>
        </p:sp>
        <p:cxnSp>
          <p:nvCxnSpPr>
            <p:cNvPr id="15" name="Straight Arrow Connector 14"/>
            <p:cNvCxnSpPr/>
            <p:nvPr/>
          </p:nvCxnSpPr>
          <p:spPr>
            <a:xfrm>
              <a:off x="3717376" y="3029961"/>
              <a:ext cx="1397897"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96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
            </a:r>
            <a:r>
              <a:rPr lang="en-US" dirty="0" smtClean="0"/>
              <a:t>2: Energy trading</a:t>
            </a:r>
            <a:endParaRPr lang="en-US" dirty="0"/>
          </a:p>
        </p:txBody>
      </p:sp>
      <p:sp>
        <p:nvSpPr>
          <p:cNvPr id="3" name="Content Placeholder 2"/>
          <p:cNvSpPr>
            <a:spLocks noGrp="1"/>
          </p:cNvSpPr>
          <p:nvPr>
            <p:ph idx="1"/>
          </p:nvPr>
        </p:nvSpPr>
        <p:spPr>
          <a:xfrm>
            <a:off x="228600" y="1476375"/>
            <a:ext cx="4086225" cy="4525963"/>
          </a:xfrm>
        </p:spPr>
        <p:txBody>
          <a:bodyPr/>
          <a:lstStyle/>
          <a:p>
            <a:r>
              <a:rPr lang="en-US" dirty="0" smtClean="0"/>
              <a:t>Storage provides optionality to energy traders</a:t>
            </a:r>
          </a:p>
          <a:p>
            <a:r>
              <a:rPr lang="en-US" dirty="0"/>
              <a:t>Shell Energy North America is </a:t>
            </a:r>
            <a:r>
              <a:rPr lang="en-US" dirty="0" smtClean="0"/>
              <a:t>a leader in this market</a:t>
            </a:r>
          </a:p>
          <a:p>
            <a:r>
              <a:rPr lang="en-US" dirty="0" smtClean="0"/>
              <a:t>Energy trading promotes grid stability</a:t>
            </a:r>
          </a:p>
          <a:p>
            <a:r>
              <a:rPr lang="en-US" dirty="0" smtClean="0"/>
              <a:t>Storage allows arbitrage based on time of day pricing and other ways to optimize procurement contracts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025" y="1476375"/>
            <a:ext cx="4552950" cy="3096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143059" y="5330901"/>
            <a:ext cx="7313220" cy="369332"/>
          </a:xfrm>
          <a:prstGeom prst="rect">
            <a:avLst/>
          </a:prstGeom>
        </p:spPr>
        <p:txBody>
          <a:bodyPr wrap="none">
            <a:spAutoFit/>
          </a:bodyPr>
          <a:lstStyle/>
          <a:p>
            <a:pPr fontAlgn="base">
              <a:spcBef>
                <a:spcPct val="75000"/>
              </a:spcBef>
              <a:spcAft>
                <a:spcPct val="0"/>
              </a:spcAft>
            </a:pPr>
            <a:r>
              <a:rPr lang="en-US" b="1" dirty="0">
                <a:solidFill>
                  <a:srgbClr val="D42E12"/>
                </a:solidFill>
                <a:latin typeface="verdana"/>
              </a:rPr>
              <a:t>Input from Shell will add value to the storage solution </a:t>
            </a:r>
          </a:p>
        </p:txBody>
      </p:sp>
    </p:spTree>
    <p:extLst>
      <p:ext uri="{BB962C8B-B14F-4D97-AF65-F5344CB8AC3E}">
        <p14:creationId xmlns:p14="http://schemas.microsoft.com/office/powerpoint/2010/main" val="265775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Becoming a leader in storage</a:t>
            </a:r>
            <a:endParaRPr lang="en-US" dirty="0"/>
          </a:p>
        </p:txBody>
      </p:sp>
      <p:sp>
        <p:nvSpPr>
          <p:cNvPr id="3" name="Content Placeholder 2"/>
          <p:cNvSpPr>
            <a:spLocks noGrp="1"/>
          </p:cNvSpPr>
          <p:nvPr>
            <p:ph idx="1"/>
          </p:nvPr>
        </p:nvSpPr>
        <p:spPr/>
        <p:txBody>
          <a:bodyPr/>
          <a:lstStyle/>
          <a:p>
            <a:pPr>
              <a:buFont typeface="+mj-lt"/>
              <a:buAutoNum type="arabicPeriod"/>
            </a:pPr>
            <a:r>
              <a:rPr lang="en-US" dirty="0" smtClean="0"/>
              <a:t>There will </a:t>
            </a:r>
            <a:r>
              <a:rPr lang="en-US" dirty="0"/>
              <a:t>be a large market demand for ~100 MW storage </a:t>
            </a:r>
            <a:r>
              <a:rPr lang="en-US" dirty="0" smtClean="0"/>
              <a:t>plants</a:t>
            </a:r>
            <a:endParaRPr lang="en-US" dirty="0"/>
          </a:p>
          <a:p>
            <a:pPr>
              <a:buFont typeface="+mj-lt"/>
              <a:buAutoNum type="arabicPeriod"/>
            </a:pPr>
            <a:r>
              <a:rPr lang="en-US" dirty="0" smtClean="0"/>
              <a:t>There </a:t>
            </a:r>
            <a:r>
              <a:rPr lang="en-US" dirty="0"/>
              <a:t>is no existing storage technology that can meet this demand, due to technical or economic </a:t>
            </a:r>
            <a:r>
              <a:rPr lang="en-US" dirty="0" smtClean="0"/>
              <a:t>shortcomings</a:t>
            </a:r>
            <a:endParaRPr lang="en-US" dirty="0"/>
          </a:p>
          <a:p>
            <a:pPr>
              <a:buFont typeface="+mj-lt"/>
              <a:buAutoNum type="arabicPeriod"/>
            </a:pPr>
            <a:r>
              <a:rPr lang="en-US" dirty="0" smtClean="0"/>
              <a:t>Halotechnics has the solution and can </a:t>
            </a:r>
            <a:r>
              <a:rPr lang="en-US" dirty="0"/>
              <a:t>offer valuable engineering services to EPC’s building the storage plants according to our </a:t>
            </a:r>
            <a:r>
              <a:rPr lang="en-US" dirty="0" smtClean="0"/>
              <a:t>design</a:t>
            </a:r>
            <a:endParaRPr lang="en-US" dirty="0"/>
          </a:p>
          <a:p>
            <a:pPr>
              <a:buFont typeface="+mj-lt"/>
              <a:buAutoNum type="arabicPeriod"/>
            </a:pPr>
            <a:r>
              <a:rPr lang="en-US" dirty="0" smtClean="0"/>
              <a:t>Halotechnics </a:t>
            </a:r>
            <a:r>
              <a:rPr lang="en-US" dirty="0"/>
              <a:t>has unparalleled capabilities to develop proprietary thermal storage materials for storage plant </a:t>
            </a:r>
            <a:r>
              <a:rPr lang="en-US" dirty="0" smtClean="0"/>
              <a:t>designs</a:t>
            </a:r>
          </a:p>
          <a:p>
            <a:endParaRPr lang="en-US" dirty="0"/>
          </a:p>
        </p:txBody>
      </p:sp>
      <p:sp>
        <p:nvSpPr>
          <p:cNvPr id="4" name="Rectangle 3"/>
          <p:cNvSpPr/>
          <p:nvPr/>
        </p:nvSpPr>
        <p:spPr>
          <a:xfrm>
            <a:off x="1038224" y="5058459"/>
            <a:ext cx="6819901" cy="646331"/>
          </a:xfrm>
          <a:prstGeom prst="rect">
            <a:avLst/>
          </a:prstGeom>
        </p:spPr>
        <p:txBody>
          <a:bodyPr wrap="square">
            <a:spAutoFit/>
          </a:bodyPr>
          <a:lstStyle/>
          <a:p>
            <a:pPr algn="ctr"/>
            <a:r>
              <a:rPr lang="en-US" b="1" dirty="0">
                <a:solidFill>
                  <a:srgbClr val="D42E12"/>
                </a:solidFill>
                <a:latin typeface="verdana"/>
              </a:rPr>
              <a:t>Shell brings strategic value as a partner and customer for Halotechnics advanced storage plants</a:t>
            </a:r>
          </a:p>
        </p:txBody>
      </p:sp>
    </p:spTree>
    <p:extLst>
      <p:ext uri="{BB962C8B-B14F-4D97-AF65-F5344CB8AC3E}">
        <p14:creationId xmlns:p14="http://schemas.microsoft.com/office/powerpoint/2010/main" val="1662450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dirty="0" smtClean="0"/>
              <a:t>Project Team</a:t>
            </a:r>
          </a:p>
        </p:txBody>
      </p:sp>
      <p:sp>
        <p:nvSpPr>
          <p:cNvPr id="13315" name="Text Box 3"/>
          <p:cNvSpPr txBox="1">
            <a:spLocks noChangeArrowheads="1"/>
          </p:cNvSpPr>
          <p:nvPr/>
        </p:nvSpPr>
        <p:spPr bwMode="auto">
          <a:xfrm>
            <a:off x="76200" y="1195388"/>
            <a:ext cx="45180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Justin Raade, PhD</a:t>
            </a:r>
          </a:p>
          <a:p>
            <a:pPr eaLnBrk="1" hangingPunct="1"/>
            <a:r>
              <a:rPr lang="en-US" sz="1200" i="1" dirty="0"/>
              <a:t>CEO and Founder</a:t>
            </a:r>
          </a:p>
          <a:p>
            <a:pPr eaLnBrk="1" hangingPunct="1"/>
            <a:r>
              <a:rPr lang="en-US" sz="1200" dirty="0"/>
              <a:t>Dr. Raade has </a:t>
            </a:r>
            <a:r>
              <a:rPr lang="en-US" sz="1200" dirty="0" smtClean="0"/>
              <a:t>12 </a:t>
            </a:r>
            <a:r>
              <a:rPr lang="en-US" sz="1200" dirty="0"/>
              <a:t>years experience in advanced materials and energy storage and has led several multidisciplinary R&amp;D teams.  His doctoral research at UC Berkeley was focused on applied thermodynamics and energy storage using hybrid systems with fuel cells and lithium polymer batteries.  He has an undergraduate degree from MIT.</a:t>
            </a:r>
          </a:p>
        </p:txBody>
      </p:sp>
      <p:sp>
        <p:nvSpPr>
          <p:cNvPr id="13317" name="Text Box 5"/>
          <p:cNvSpPr txBox="1">
            <a:spLocks noChangeArrowheads="1"/>
          </p:cNvSpPr>
          <p:nvPr/>
        </p:nvSpPr>
        <p:spPr bwMode="auto">
          <a:xfrm>
            <a:off x="76200" y="4309973"/>
            <a:ext cx="45180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t>Matt Jonemann</a:t>
            </a:r>
            <a:endParaRPr lang="en-US" sz="1200" b="1" dirty="0"/>
          </a:p>
          <a:p>
            <a:pPr eaLnBrk="1" hangingPunct="1"/>
            <a:r>
              <a:rPr lang="en-US" sz="1200" i="1" dirty="0" smtClean="0"/>
              <a:t>Turbine Test Engineer</a:t>
            </a:r>
            <a:endParaRPr lang="en-US" sz="1200" i="1" dirty="0"/>
          </a:p>
          <a:p>
            <a:pPr eaLnBrk="1" hangingPunct="1"/>
            <a:r>
              <a:rPr lang="en-US" sz="1200" dirty="0"/>
              <a:t>Matt has 7 years of control systems engineering experience including previous experience at GE Aviation developing test equipment for gas turbine engines. Matt will be leading the turbine charging/discharging controls development</a:t>
            </a:r>
            <a:r>
              <a:rPr lang="en-US" sz="1200" dirty="0" smtClean="0"/>
              <a:t>. Matt has a M.S. and B.S. in Mechanical Engineering from Stanford.</a:t>
            </a:r>
            <a:endParaRPr lang="en-US" sz="1200" dirty="0"/>
          </a:p>
        </p:txBody>
      </p:sp>
      <p:sp>
        <p:nvSpPr>
          <p:cNvPr id="13318" name="Text Box 6"/>
          <p:cNvSpPr txBox="1">
            <a:spLocks noChangeArrowheads="1"/>
          </p:cNvSpPr>
          <p:nvPr/>
        </p:nvSpPr>
        <p:spPr bwMode="auto">
          <a:xfrm>
            <a:off x="4594225" y="2782103"/>
            <a:ext cx="45180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Grady Hannah</a:t>
            </a:r>
          </a:p>
          <a:p>
            <a:pPr eaLnBrk="1" hangingPunct="1"/>
            <a:r>
              <a:rPr lang="en-US" sz="1200" i="1" dirty="0"/>
              <a:t>Director of Business Development</a:t>
            </a:r>
          </a:p>
          <a:p>
            <a:pPr eaLnBrk="1" hangingPunct="1"/>
            <a:r>
              <a:rPr lang="en-US" sz="1200" dirty="0"/>
              <a:t>Mr. Hannah has 10 years experience in Silicon Valley technology companies.  He sold enterprise Linux solutions and Open Source cluster technology and later transitioned into the video game software market.  Recently his sales led directly to a $10 million B Round while he was at Replay Solutions</a:t>
            </a:r>
            <a:r>
              <a:rPr lang="en-US" sz="1200" dirty="0" smtClean="0"/>
              <a:t>.</a:t>
            </a:r>
            <a:endParaRPr lang="en-US" sz="1200" dirty="0"/>
          </a:p>
        </p:txBody>
      </p:sp>
      <p:sp>
        <p:nvSpPr>
          <p:cNvPr id="13321" name="Text Box 12"/>
          <p:cNvSpPr txBox="1">
            <a:spLocks noChangeArrowheads="1"/>
          </p:cNvSpPr>
          <p:nvPr/>
        </p:nvSpPr>
        <p:spPr bwMode="auto">
          <a:xfrm>
            <a:off x="76200" y="2754313"/>
            <a:ext cx="45180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Jeffrey Pickles</a:t>
            </a:r>
          </a:p>
          <a:p>
            <a:pPr eaLnBrk="1" hangingPunct="1"/>
            <a:r>
              <a:rPr lang="en-US" sz="1200" i="1" dirty="0"/>
              <a:t>Director of Engineering</a:t>
            </a:r>
          </a:p>
          <a:p>
            <a:pPr eaLnBrk="1" hangingPunct="1"/>
            <a:r>
              <a:rPr lang="en-US" sz="1200" dirty="0"/>
              <a:t>Jeff Pickles has 14 years of experience in high temperature materials and thermal system engineering as well as renewable energy project development. He developed fuel reforming systems for portable fuel cells as a Program Manager at </a:t>
            </a:r>
            <a:r>
              <a:rPr lang="en-US" sz="1200" dirty="0" err="1"/>
              <a:t>Altex</a:t>
            </a:r>
            <a:r>
              <a:rPr lang="en-US" sz="1200" dirty="0"/>
              <a:t> and previously at </a:t>
            </a:r>
            <a:r>
              <a:rPr lang="en-US" sz="1200" dirty="0" err="1"/>
              <a:t>InnovaTek</a:t>
            </a:r>
            <a:r>
              <a:rPr lang="en-US" sz="1200" dirty="0"/>
              <a:t>. Jeff also performed financial analysis on renewable energy projects at Energy Northwest. </a:t>
            </a:r>
          </a:p>
        </p:txBody>
      </p:sp>
      <p:sp>
        <p:nvSpPr>
          <p:cNvPr id="9" name="Text Box 10"/>
          <p:cNvSpPr txBox="1">
            <a:spLocks noChangeArrowheads="1"/>
          </p:cNvSpPr>
          <p:nvPr/>
        </p:nvSpPr>
        <p:spPr bwMode="auto">
          <a:xfrm>
            <a:off x="4594225" y="1195388"/>
            <a:ext cx="451802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Milton </a:t>
            </a:r>
            <a:r>
              <a:rPr lang="en-US" sz="1200" b="1" dirty="0" err="1"/>
              <a:t>Venetos</a:t>
            </a:r>
            <a:endParaRPr lang="en-US" sz="1200" b="1" dirty="0"/>
          </a:p>
          <a:p>
            <a:pPr eaLnBrk="1" hangingPunct="1"/>
            <a:r>
              <a:rPr lang="en-US" sz="1200" i="1" dirty="0" smtClean="0"/>
              <a:t>Energy Systems </a:t>
            </a:r>
            <a:r>
              <a:rPr lang="en-US" sz="1200" i="1" dirty="0"/>
              <a:t>Modeling Guru</a:t>
            </a:r>
          </a:p>
          <a:p>
            <a:pPr eaLnBrk="1" hangingPunct="1"/>
            <a:r>
              <a:rPr lang="en-US" sz="1200" dirty="0"/>
              <a:t>Milton </a:t>
            </a:r>
            <a:r>
              <a:rPr lang="en-US" sz="1200" dirty="0" err="1"/>
              <a:t>Venetos</a:t>
            </a:r>
            <a:r>
              <a:rPr lang="en-US" sz="1200" dirty="0"/>
              <a:t> has </a:t>
            </a:r>
            <a:r>
              <a:rPr lang="en-US" sz="1200" dirty="0" smtClean="0"/>
              <a:t>20 </a:t>
            </a:r>
            <a:r>
              <a:rPr lang="en-US" sz="1200" dirty="0"/>
              <a:t>years of experience in the power generation sector.  He was most recently Senior Vice President of Product Management at </a:t>
            </a:r>
            <a:r>
              <a:rPr lang="en-US" sz="1200" dirty="0" err="1"/>
              <a:t>Areva</a:t>
            </a:r>
            <a:r>
              <a:rPr lang="en-US" sz="1200" dirty="0"/>
              <a:t> Solar. He has worked extensively with modeling the performance of gas turbines, solar power plants, and other industrial processes. </a:t>
            </a:r>
          </a:p>
        </p:txBody>
      </p:sp>
      <p:sp>
        <p:nvSpPr>
          <p:cNvPr id="10" name="Text Box 10"/>
          <p:cNvSpPr txBox="1">
            <a:spLocks noChangeArrowheads="1"/>
          </p:cNvSpPr>
          <p:nvPr/>
        </p:nvSpPr>
        <p:spPr bwMode="auto">
          <a:xfrm>
            <a:off x="4594224" y="4314504"/>
            <a:ext cx="45180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John Huffaker</a:t>
            </a:r>
          </a:p>
          <a:p>
            <a:pPr eaLnBrk="1" hangingPunct="1"/>
            <a:r>
              <a:rPr lang="en-US" sz="1200" i="1" dirty="0"/>
              <a:t>Corporate Development Advisor</a:t>
            </a:r>
          </a:p>
          <a:p>
            <a:pPr eaLnBrk="1" hangingPunct="1"/>
            <a:r>
              <a:rPr lang="en-US" sz="1200" dirty="0"/>
              <a:t>John Huffaker has 17 years of Corporate Development experience in the technology and energy sectors.  He was most recently Vice President of International Business Development at </a:t>
            </a:r>
            <a:r>
              <a:rPr lang="en-US" sz="1200" dirty="0" err="1"/>
              <a:t>Areva</a:t>
            </a:r>
            <a:r>
              <a:rPr lang="en-US" sz="1200" dirty="0"/>
              <a:t> Solar. He has worked in Asia, India, the Middle East, Europe and South America forming strategic alliances with a wide variety of industrial companies.</a:t>
            </a:r>
          </a:p>
        </p:txBody>
      </p:sp>
    </p:spTree>
    <p:extLst>
      <p:ext uri="{BB962C8B-B14F-4D97-AF65-F5344CB8AC3E}">
        <p14:creationId xmlns:p14="http://schemas.microsoft.com/office/powerpoint/2010/main" val="36401802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2407" y="4074390"/>
            <a:ext cx="8413107" cy="953532"/>
            <a:chOff x="243753" y="3516949"/>
            <a:chExt cx="8413107" cy="953532"/>
          </a:xfrm>
        </p:grpSpPr>
        <p:sp>
          <p:nvSpPr>
            <p:cNvPr id="5" name="Line 21"/>
            <p:cNvSpPr>
              <a:spLocks noChangeAspect="1" noChangeShapeType="1"/>
            </p:cNvSpPr>
            <p:nvPr/>
          </p:nvSpPr>
          <p:spPr bwMode="auto">
            <a:xfrm rot="5400000" flipV="1">
              <a:off x="8041200" y="3802096"/>
              <a:ext cx="541338"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6" name="Line 22"/>
            <p:cNvSpPr>
              <a:spLocks noChangeAspect="1" noChangeShapeType="1"/>
            </p:cNvSpPr>
            <p:nvPr/>
          </p:nvSpPr>
          <p:spPr bwMode="auto">
            <a:xfrm rot="5400000">
              <a:off x="7772075" y="3797936"/>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7" name="Line 23"/>
            <p:cNvSpPr>
              <a:spLocks noChangeAspect="1" noChangeShapeType="1"/>
            </p:cNvSpPr>
            <p:nvPr/>
          </p:nvSpPr>
          <p:spPr bwMode="auto">
            <a:xfrm rot="5400000">
              <a:off x="7372432" y="3796348"/>
              <a:ext cx="303213"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8" name="Line 24"/>
            <p:cNvSpPr>
              <a:spLocks noChangeAspect="1" noChangeShapeType="1"/>
            </p:cNvSpPr>
            <p:nvPr/>
          </p:nvSpPr>
          <p:spPr bwMode="auto">
            <a:xfrm rot="5400000">
              <a:off x="7008811" y="3797936"/>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9" name="Line 12"/>
            <p:cNvSpPr>
              <a:spLocks noChangeAspect="1" noChangeShapeType="1"/>
            </p:cNvSpPr>
            <p:nvPr/>
          </p:nvSpPr>
          <p:spPr bwMode="auto">
            <a:xfrm rot="16200000" flipH="1" flipV="1">
              <a:off x="4488019" y="-203443"/>
              <a:ext cx="0" cy="8002758"/>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0" name="Line 21"/>
            <p:cNvSpPr>
              <a:spLocks noChangeAspect="1" noChangeShapeType="1"/>
            </p:cNvSpPr>
            <p:nvPr/>
          </p:nvSpPr>
          <p:spPr bwMode="auto">
            <a:xfrm rot="5400000" flipV="1">
              <a:off x="6497920" y="3805874"/>
              <a:ext cx="541338"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1" name="Line 22"/>
            <p:cNvSpPr>
              <a:spLocks noChangeAspect="1" noChangeShapeType="1"/>
            </p:cNvSpPr>
            <p:nvPr/>
          </p:nvSpPr>
          <p:spPr bwMode="auto">
            <a:xfrm rot="5400000">
              <a:off x="6227312" y="38058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2" name="Line 23"/>
            <p:cNvSpPr>
              <a:spLocks noChangeAspect="1" noChangeShapeType="1"/>
            </p:cNvSpPr>
            <p:nvPr/>
          </p:nvSpPr>
          <p:spPr bwMode="auto">
            <a:xfrm rot="5400000">
              <a:off x="5827669" y="3804286"/>
              <a:ext cx="303213"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3" name="Line 24"/>
            <p:cNvSpPr>
              <a:spLocks noChangeAspect="1" noChangeShapeType="1"/>
            </p:cNvSpPr>
            <p:nvPr/>
          </p:nvSpPr>
          <p:spPr bwMode="auto">
            <a:xfrm rot="5400000">
              <a:off x="5464048" y="38058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4" name="Line 25"/>
            <p:cNvSpPr>
              <a:spLocks noChangeAspect="1" noChangeShapeType="1"/>
            </p:cNvSpPr>
            <p:nvPr/>
          </p:nvSpPr>
          <p:spPr bwMode="auto">
            <a:xfrm rot="5400000" flipV="1">
              <a:off x="4953157" y="3805874"/>
              <a:ext cx="541338"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5" name="Line 26"/>
            <p:cNvSpPr>
              <a:spLocks noChangeAspect="1" noChangeShapeType="1"/>
            </p:cNvSpPr>
            <p:nvPr/>
          </p:nvSpPr>
          <p:spPr bwMode="auto">
            <a:xfrm rot="5400000">
              <a:off x="4679944" y="38058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6" name="Line 27"/>
            <p:cNvSpPr>
              <a:spLocks noChangeAspect="1" noChangeShapeType="1"/>
            </p:cNvSpPr>
            <p:nvPr/>
          </p:nvSpPr>
          <p:spPr bwMode="auto">
            <a:xfrm rot="5400000">
              <a:off x="4285511" y="3804286"/>
              <a:ext cx="303213"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7" name="Line 28"/>
            <p:cNvSpPr>
              <a:spLocks noChangeAspect="1" noChangeShapeType="1"/>
            </p:cNvSpPr>
            <p:nvPr/>
          </p:nvSpPr>
          <p:spPr bwMode="auto">
            <a:xfrm rot="5400000">
              <a:off x="3919285" y="38058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8" name="Line 29"/>
            <p:cNvSpPr>
              <a:spLocks noChangeAspect="1" noChangeShapeType="1"/>
            </p:cNvSpPr>
            <p:nvPr/>
          </p:nvSpPr>
          <p:spPr bwMode="auto">
            <a:xfrm rot="5400000" flipV="1">
              <a:off x="3406299" y="3815399"/>
              <a:ext cx="5429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19" name="Line 30"/>
            <p:cNvSpPr>
              <a:spLocks noChangeAspect="1" noChangeShapeType="1"/>
            </p:cNvSpPr>
            <p:nvPr/>
          </p:nvSpPr>
          <p:spPr bwMode="auto">
            <a:xfrm rot="5400000">
              <a:off x="3133594" y="381381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0" name="Line 31"/>
            <p:cNvSpPr>
              <a:spLocks noChangeAspect="1" noChangeShapeType="1"/>
            </p:cNvSpPr>
            <p:nvPr/>
          </p:nvSpPr>
          <p:spPr bwMode="auto">
            <a:xfrm rot="5400000">
              <a:off x="2737635" y="3810636"/>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1" name="Line 32"/>
            <p:cNvSpPr>
              <a:spLocks noChangeAspect="1" noChangeShapeType="1"/>
            </p:cNvSpPr>
            <p:nvPr/>
          </p:nvSpPr>
          <p:spPr bwMode="auto">
            <a:xfrm rot="5400000">
              <a:off x="2375540" y="381381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2" name="Line 33"/>
            <p:cNvSpPr>
              <a:spLocks noChangeAspect="1" noChangeShapeType="1"/>
            </p:cNvSpPr>
            <p:nvPr/>
          </p:nvSpPr>
          <p:spPr bwMode="auto">
            <a:xfrm rot="5400000" flipV="1">
              <a:off x="1866746" y="3809049"/>
              <a:ext cx="5429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3" name="Line 34"/>
            <p:cNvSpPr>
              <a:spLocks noChangeAspect="1" noChangeShapeType="1"/>
            </p:cNvSpPr>
            <p:nvPr/>
          </p:nvSpPr>
          <p:spPr bwMode="auto">
            <a:xfrm rot="5400000">
              <a:off x="1591437" y="380746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4" name="Line 35"/>
            <p:cNvSpPr>
              <a:spLocks noChangeAspect="1" noChangeShapeType="1"/>
            </p:cNvSpPr>
            <p:nvPr/>
          </p:nvSpPr>
          <p:spPr bwMode="auto">
            <a:xfrm rot="5400000">
              <a:off x="1197065" y="3805874"/>
              <a:ext cx="298450"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5" name="Line 36"/>
            <p:cNvSpPr>
              <a:spLocks noChangeAspect="1" noChangeShapeType="1"/>
            </p:cNvSpPr>
            <p:nvPr/>
          </p:nvSpPr>
          <p:spPr bwMode="auto">
            <a:xfrm rot="5400000">
              <a:off x="825568" y="3807461"/>
              <a:ext cx="3016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6" name="Line 37"/>
            <p:cNvSpPr>
              <a:spLocks noChangeAspect="1" noChangeShapeType="1"/>
            </p:cNvSpPr>
            <p:nvPr/>
          </p:nvSpPr>
          <p:spPr bwMode="auto">
            <a:xfrm rot="5400000" flipV="1">
              <a:off x="321983" y="3815399"/>
              <a:ext cx="542925" cy="0"/>
            </a:xfrm>
            <a:prstGeom prst="line">
              <a:avLst/>
            </a:prstGeom>
            <a:noFill/>
            <a:ln w="25400">
              <a:solidFill>
                <a:schemeClr val="tx1"/>
              </a:solidFill>
              <a:round/>
              <a:headEnd/>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27" name="Rectangle 40"/>
            <p:cNvSpPr>
              <a:spLocks noChangeAspect="1" noChangeArrowheads="1"/>
            </p:cNvSpPr>
            <p:nvPr/>
          </p:nvSpPr>
          <p:spPr bwMode="auto">
            <a:xfrm>
              <a:off x="461241" y="3516949"/>
              <a:ext cx="8028158" cy="26828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type="none" w="med" len="lg"/>
                </a14:hiddenLine>
              </a:ext>
            </a:extLst>
          </p:spPr>
          <p:txBody>
            <a:bodyPr wrap="none" anchor="ctr"/>
            <a:lstStyle/>
            <a:p>
              <a:endParaRPr lang="en-US" dirty="0"/>
            </a:p>
          </p:txBody>
        </p:sp>
        <p:sp>
          <p:nvSpPr>
            <p:cNvPr id="28" name="Rectangle 46"/>
            <p:cNvSpPr>
              <a:spLocks noChangeArrowheads="1"/>
            </p:cNvSpPr>
            <p:nvPr/>
          </p:nvSpPr>
          <p:spPr bwMode="auto">
            <a:xfrm>
              <a:off x="1789978" y="41011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2014</a:t>
              </a:r>
              <a:endParaRPr lang="en-US" b="1" dirty="0">
                <a:latin typeface="Arial" pitchFamily="34" charset="0"/>
                <a:cs typeface="Arial" pitchFamily="34" charset="0"/>
              </a:endParaRPr>
            </a:p>
          </p:txBody>
        </p:sp>
        <p:sp>
          <p:nvSpPr>
            <p:cNvPr id="29" name="Rectangle 47"/>
            <p:cNvSpPr>
              <a:spLocks noChangeArrowheads="1"/>
            </p:cNvSpPr>
            <p:nvPr/>
          </p:nvSpPr>
          <p:spPr bwMode="auto">
            <a:xfrm>
              <a:off x="3336203" y="41011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2015</a:t>
              </a:r>
              <a:endParaRPr lang="en-US" b="1" dirty="0">
                <a:latin typeface="Arial" pitchFamily="34" charset="0"/>
                <a:cs typeface="Arial" pitchFamily="34" charset="0"/>
              </a:endParaRPr>
            </a:p>
          </p:txBody>
        </p:sp>
        <p:sp>
          <p:nvSpPr>
            <p:cNvPr id="30" name="Rectangle 48"/>
            <p:cNvSpPr>
              <a:spLocks noChangeArrowheads="1"/>
            </p:cNvSpPr>
            <p:nvPr/>
          </p:nvSpPr>
          <p:spPr bwMode="auto">
            <a:xfrm>
              <a:off x="4882428" y="41011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2016</a:t>
              </a:r>
              <a:endParaRPr lang="en-US" b="1" dirty="0">
                <a:latin typeface="Arial" pitchFamily="34" charset="0"/>
                <a:cs typeface="Arial" pitchFamily="34" charset="0"/>
              </a:endParaRPr>
            </a:p>
          </p:txBody>
        </p:sp>
        <p:sp>
          <p:nvSpPr>
            <p:cNvPr id="31" name="Rectangle 49"/>
            <p:cNvSpPr>
              <a:spLocks noChangeArrowheads="1"/>
            </p:cNvSpPr>
            <p:nvPr/>
          </p:nvSpPr>
          <p:spPr bwMode="auto">
            <a:xfrm>
              <a:off x="243753" y="41011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2013</a:t>
              </a:r>
              <a:endParaRPr lang="en-US" b="1" dirty="0">
                <a:latin typeface="Arial" pitchFamily="34" charset="0"/>
                <a:cs typeface="Arial" pitchFamily="34" charset="0"/>
              </a:endParaRPr>
            </a:p>
          </p:txBody>
        </p:sp>
        <p:sp>
          <p:nvSpPr>
            <p:cNvPr id="32" name="Rectangle 55"/>
            <p:cNvSpPr>
              <a:spLocks noChangeArrowheads="1"/>
            </p:cNvSpPr>
            <p:nvPr/>
          </p:nvSpPr>
          <p:spPr bwMode="auto">
            <a:xfrm>
              <a:off x="6415953" y="41011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2017</a:t>
              </a:r>
              <a:endParaRPr lang="en-US" b="1" dirty="0">
                <a:latin typeface="Arial" pitchFamily="34" charset="0"/>
                <a:cs typeface="Arial" pitchFamily="34" charset="0"/>
              </a:endParaRPr>
            </a:p>
          </p:txBody>
        </p:sp>
        <p:sp>
          <p:nvSpPr>
            <p:cNvPr id="33" name="Rectangle 55"/>
            <p:cNvSpPr>
              <a:spLocks noChangeArrowheads="1"/>
            </p:cNvSpPr>
            <p:nvPr/>
          </p:nvSpPr>
          <p:spPr bwMode="auto">
            <a:xfrm>
              <a:off x="7959233" y="4097371"/>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smtClean="0">
                  <a:latin typeface="Arial" pitchFamily="34" charset="0"/>
                  <a:cs typeface="Arial" pitchFamily="34" charset="0"/>
                </a:rPr>
                <a:t>2018</a:t>
              </a:r>
              <a:endParaRPr lang="en-US" b="1" dirty="0">
                <a:latin typeface="Arial" pitchFamily="34" charset="0"/>
                <a:cs typeface="Arial" pitchFamily="34" charset="0"/>
              </a:endParaRPr>
            </a:p>
          </p:txBody>
        </p:sp>
      </p:grpSp>
      <p:sp>
        <p:nvSpPr>
          <p:cNvPr id="34" name="Text Box 51"/>
          <p:cNvSpPr txBox="1">
            <a:spLocks noChangeArrowheads="1"/>
          </p:cNvSpPr>
          <p:nvPr/>
        </p:nvSpPr>
        <p:spPr bwMode="auto">
          <a:xfrm>
            <a:off x="895600" y="3202466"/>
            <a:ext cx="11903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a:t>$1 million for </a:t>
            </a:r>
            <a:r>
              <a:rPr lang="en-US" sz="1200" b="1" dirty="0" smtClean="0"/>
              <a:t>1 MW design and controls</a:t>
            </a:r>
            <a:endParaRPr lang="en-US" sz="1200" b="1" dirty="0">
              <a:cs typeface="Arial" pitchFamily="34" charset="0"/>
            </a:endParaRPr>
          </a:p>
        </p:txBody>
      </p:sp>
      <p:sp>
        <p:nvSpPr>
          <p:cNvPr id="35" name="Text Box 51"/>
          <p:cNvSpPr txBox="1">
            <a:spLocks noChangeArrowheads="1"/>
          </p:cNvSpPr>
          <p:nvPr/>
        </p:nvSpPr>
        <p:spPr bwMode="auto">
          <a:xfrm>
            <a:off x="6443828" y="3202466"/>
            <a:ext cx="11648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cs typeface="Arial" pitchFamily="34" charset="0"/>
              </a:rPr>
              <a:t>Deploy </a:t>
            </a:r>
          </a:p>
          <a:p>
            <a:pPr eaLnBrk="1" hangingPunct="1"/>
            <a:r>
              <a:rPr lang="en-US" sz="1200" b="1" dirty="0" smtClean="0">
                <a:cs typeface="Arial" pitchFamily="34" charset="0"/>
              </a:rPr>
              <a:t>commercial projects</a:t>
            </a:r>
            <a:endParaRPr lang="en-US" sz="1200" b="1" dirty="0">
              <a:cs typeface="Arial" pitchFamily="34" charset="0"/>
            </a:endParaRPr>
          </a:p>
        </p:txBody>
      </p:sp>
      <p:sp>
        <p:nvSpPr>
          <p:cNvPr id="36" name="Line 56"/>
          <p:cNvSpPr>
            <a:spLocks noChangeShapeType="1"/>
          </p:cNvSpPr>
          <p:nvPr/>
        </p:nvSpPr>
        <p:spPr bwMode="auto">
          <a:xfrm flipH="1">
            <a:off x="6912650"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7" name="Text Box 51"/>
          <p:cNvSpPr txBox="1">
            <a:spLocks noChangeArrowheads="1"/>
          </p:cNvSpPr>
          <p:nvPr/>
        </p:nvSpPr>
        <p:spPr bwMode="auto">
          <a:xfrm>
            <a:off x="2395600" y="3202466"/>
            <a:ext cx="11808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t>$8 </a:t>
            </a:r>
            <a:r>
              <a:rPr lang="en-US" sz="1200" b="1" dirty="0"/>
              <a:t>million for </a:t>
            </a:r>
            <a:r>
              <a:rPr lang="en-US" sz="1200" b="1" dirty="0" smtClean="0"/>
              <a:t>1 MW build and deploy</a:t>
            </a:r>
            <a:endParaRPr lang="en-US" sz="1200" b="1" dirty="0">
              <a:cs typeface="Arial" pitchFamily="34" charset="0"/>
            </a:endParaRPr>
          </a:p>
        </p:txBody>
      </p:sp>
      <p:sp>
        <p:nvSpPr>
          <p:cNvPr id="38" name="Line 56"/>
          <p:cNvSpPr>
            <a:spLocks noChangeShapeType="1"/>
          </p:cNvSpPr>
          <p:nvPr/>
        </p:nvSpPr>
        <p:spPr bwMode="auto">
          <a:xfrm flipH="1">
            <a:off x="2981450"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9" name="Text Box 51"/>
          <p:cNvSpPr txBox="1">
            <a:spLocks noChangeArrowheads="1"/>
          </p:cNvSpPr>
          <p:nvPr/>
        </p:nvSpPr>
        <p:spPr bwMode="auto">
          <a:xfrm>
            <a:off x="4157475" y="3202466"/>
            <a:ext cx="12930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cs typeface="Arial" pitchFamily="34" charset="0"/>
              </a:rPr>
              <a:t>$30 million for 10 MW demo project</a:t>
            </a:r>
            <a:endParaRPr lang="en-US" sz="1200" b="1" dirty="0">
              <a:cs typeface="Arial" pitchFamily="34" charset="0"/>
            </a:endParaRPr>
          </a:p>
        </p:txBody>
      </p:sp>
      <p:sp>
        <p:nvSpPr>
          <p:cNvPr id="40" name="Line 56"/>
          <p:cNvSpPr>
            <a:spLocks noChangeShapeType="1"/>
          </p:cNvSpPr>
          <p:nvPr/>
        </p:nvSpPr>
        <p:spPr bwMode="auto">
          <a:xfrm flipH="1">
            <a:off x="4520954"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1" name="Line 56"/>
          <p:cNvSpPr>
            <a:spLocks noChangeShapeType="1"/>
          </p:cNvSpPr>
          <p:nvPr/>
        </p:nvSpPr>
        <p:spPr bwMode="auto">
          <a:xfrm flipH="1">
            <a:off x="1434944"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 name="Text Box 51"/>
          <p:cNvSpPr txBox="1">
            <a:spLocks noChangeArrowheads="1"/>
          </p:cNvSpPr>
          <p:nvPr/>
        </p:nvSpPr>
        <p:spPr bwMode="auto">
          <a:xfrm>
            <a:off x="5533015" y="3202466"/>
            <a:ext cx="9154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cs typeface="Arial" pitchFamily="34" charset="0"/>
              </a:rPr>
              <a:t>Sign PPA for 1000’s MW</a:t>
            </a:r>
            <a:endParaRPr lang="en-US" sz="1200" b="1" dirty="0">
              <a:cs typeface="Arial" pitchFamily="34" charset="0"/>
            </a:endParaRPr>
          </a:p>
        </p:txBody>
      </p:sp>
      <p:sp>
        <p:nvSpPr>
          <p:cNvPr id="43" name="Text Box 51"/>
          <p:cNvSpPr txBox="1">
            <a:spLocks noChangeArrowheads="1"/>
          </p:cNvSpPr>
          <p:nvPr/>
        </p:nvSpPr>
        <p:spPr bwMode="auto">
          <a:xfrm>
            <a:off x="7620000" y="3202467"/>
            <a:ext cx="11000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b="1" dirty="0" smtClean="0">
                <a:cs typeface="Arial" pitchFamily="34" charset="0"/>
              </a:rPr>
              <a:t>Lucrative acquisition target</a:t>
            </a:r>
            <a:endParaRPr lang="en-US" sz="1200" b="1" dirty="0">
              <a:cs typeface="Arial" pitchFamily="34" charset="0"/>
            </a:endParaRPr>
          </a:p>
        </p:txBody>
      </p:sp>
      <p:sp>
        <p:nvSpPr>
          <p:cNvPr id="44" name="Line 56"/>
          <p:cNvSpPr>
            <a:spLocks noChangeShapeType="1"/>
          </p:cNvSpPr>
          <p:nvPr/>
        </p:nvSpPr>
        <p:spPr bwMode="auto">
          <a:xfrm flipH="1">
            <a:off x="8020050"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5" name="Line 56"/>
          <p:cNvSpPr>
            <a:spLocks noChangeShapeType="1"/>
          </p:cNvSpPr>
          <p:nvPr/>
        </p:nvSpPr>
        <p:spPr bwMode="auto">
          <a:xfrm flipH="1">
            <a:off x="6010351" y="3926518"/>
            <a:ext cx="0" cy="381789"/>
          </a:xfrm>
          <a:prstGeom prst="line">
            <a:avLst/>
          </a:prstGeom>
          <a:noFill/>
          <a:ln w="254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6" name="Title 1"/>
          <p:cNvSpPr>
            <a:spLocks noGrp="1"/>
          </p:cNvSpPr>
          <p:nvPr>
            <p:ph type="title"/>
          </p:nvPr>
        </p:nvSpPr>
        <p:spPr>
          <a:xfrm>
            <a:off x="609600" y="-17463"/>
            <a:ext cx="8229600" cy="1193801"/>
          </a:xfrm>
        </p:spPr>
        <p:txBody>
          <a:bodyPr/>
          <a:lstStyle/>
          <a:p>
            <a:r>
              <a:rPr lang="en-US" dirty="0" smtClean="0"/>
              <a:t>Scale-up toward commercial deployment</a:t>
            </a:r>
            <a:endParaRPr lang="en-US" dirty="0"/>
          </a:p>
        </p:txBody>
      </p:sp>
      <p:grpSp>
        <p:nvGrpSpPr>
          <p:cNvPr id="3" name="Group 2"/>
          <p:cNvGrpSpPr/>
          <p:nvPr/>
        </p:nvGrpSpPr>
        <p:grpSpPr>
          <a:xfrm>
            <a:off x="299793" y="1405719"/>
            <a:ext cx="7941241" cy="1627428"/>
            <a:chOff x="299793" y="1405719"/>
            <a:chExt cx="7941241" cy="1627428"/>
          </a:xfrm>
        </p:grpSpPr>
        <p:sp>
          <p:nvSpPr>
            <p:cNvPr id="2" name="TextBox 1"/>
            <p:cNvSpPr txBox="1"/>
            <p:nvPr/>
          </p:nvSpPr>
          <p:spPr>
            <a:xfrm>
              <a:off x="299793" y="1832818"/>
              <a:ext cx="1803699" cy="830997"/>
            </a:xfrm>
            <a:prstGeom prst="rect">
              <a:avLst/>
            </a:prstGeom>
            <a:noFill/>
          </p:spPr>
          <p:txBody>
            <a:bodyPr wrap="none" rtlCol="0">
              <a:spAutoFit/>
            </a:bodyPr>
            <a:lstStyle/>
            <a:p>
              <a:pPr algn="ctr"/>
              <a:r>
                <a:rPr lang="en-US" sz="1600" b="1" dirty="0" smtClean="0">
                  <a:solidFill>
                    <a:srgbClr val="D42E12"/>
                  </a:solidFill>
                  <a:latin typeface="verdana"/>
                </a:rPr>
                <a:t>Shell </a:t>
              </a:r>
              <a:br>
                <a:rPr lang="en-US" sz="1600" b="1" dirty="0" smtClean="0">
                  <a:solidFill>
                    <a:srgbClr val="D42E12"/>
                  </a:solidFill>
                  <a:latin typeface="verdana"/>
                </a:rPr>
              </a:br>
              <a:r>
                <a:rPr lang="en-US" sz="1600" b="1" dirty="0" err="1" smtClean="0">
                  <a:solidFill>
                    <a:srgbClr val="D42E12"/>
                  </a:solidFill>
                  <a:latin typeface="verdana"/>
                </a:rPr>
                <a:t>GameChanger</a:t>
              </a:r>
              <a:endParaRPr lang="en-US" sz="1600" b="1" dirty="0" smtClean="0">
                <a:solidFill>
                  <a:srgbClr val="D42E12"/>
                </a:solidFill>
                <a:latin typeface="verdana"/>
              </a:endParaRPr>
            </a:p>
            <a:p>
              <a:pPr algn="ctr"/>
              <a:r>
                <a:rPr lang="en-US" sz="1600" b="1" dirty="0">
                  <a:solidFill>
                    <a:schemeClr val="bg1">
                      <a:lumMod val="50000"/>
                    </a:schemeClr>
                  </a:solidFill>
                </a:rPr>
                <a:t>+ </a:t>
              </a:r>
              <a:r>
                <a:rPr lang="en-US" sz="1600" b="1" dirty="0" smtClean="0">
                  <a:solidFill>
                    <a:schemeClr val="bg1">
                      <a:lumMod val="50000"/>
                    </a:schemeClr>
                  </a:solidFill>
                </a:rPr>
                <a:t>NSF Grant</a:t>
              </a:r>
              <a:endParaRPr lang="en-US" sz="1600" b="1" dirty="0">
                <a:solidFill>
                  <a:schemeClr val="bg1">
                    <a:lumMod val="50000"/>
                  </a:schemeClr>
                </a:solidFill>
              </a:endParaRPr>
            </a:p>
          </p:txBody>
        </p:sp>
        <p:sp>
          <p:nvSpPr>
            <p:cNvPr id="47" name="TextBox 46"/>
            <p:cNvSpPr txBox="1"/>
            <p:nvPr/>
          </p:nvSpPr>
          <p:spPr>
            <a:xfrm>
              <a:off x="2182815" y="1848207"/>
              <a:ext cx="2097049" cy="1077218"/>
            </a:xfrm>
            <a:prstGeom prst="rect">
              <a:avLst/>
            </a:prstGeom>
            <a:noFill/>
          </p:spPr>
          <p:txBody>
            <a:bodyPr wrap="none" rtlCol="0">
              <a:spAutoFit/>
            </a:bodyPr>
            <a:lstStyle/>
            <a:p>
              <a:pPr algn="ctr"/>
              <a:r>
                <a:rPr lang="en-US" sz="1600" b="1" dirty="0" smtClean="0">
                  <a:solidFill>
                    <a:srgbClr val="D42E12"/>
                  </a:solidFill>
                  <a:latin typeface="verdana"/>
                </a:rPr>
                <a:t>Shell </a:t>
              </a:r>
              <a:br>
                <a:rPr lang="en-US" sz="1600" b="1" dirty="0" smtClean="0">
                  <a:solidFill>
                    <a:srgbClr val="D42E12"/>
                  </a:solidFill>
                  <a:latin typeface="verdana"/>
                </a:rPr>
              </a:br>
              <a:r>
                <a:rPr lang="en-US" sz="1600" b="1" dirty="0" smtClean="0">
                  <a:solidFill>
                    <a:srgbClr val="D42E12"/>
                  </a:solidFill>
                  <a:latin typeface="verdana"/>
                </a:rPr>
                <a:t>Pathfinder</a:t>
              </a:r>
            </a:p>
            <a:p>
              <a:pPr algn="ctr"/>
              <a:r>
                <a:rPr lang="en-US" sz="1600" b="1" dirty="0" smtClean="0">
                  <a:solidFill>
                    <a:schemeClr val="bg1">
                      <a:lumMod val="50000"/>
                    </a:schemeClr>
                  </a:solidFill>
                  <a:latin typeface="+mj-lt"/>
                </a:rPr>
                <a:t>+ Strategic Investor</a:t>
              </a:r>
            </a:p>
            <a:p>
              <a:pPr algn="ctr"/>
              <a:r>
                <a:rPr lang="en-US" sz="1600" b="1" dirty="0" smtClean="0">
                  <a:solidFill>
                    <a:schemeClr val="bg1">
                      <a:lumMod val="50000"/>
                    </a:schemeClr>
                  </a:solidFill>
                </a:rPr>
                <a:t>+ </a:t>
              </a:r>
              <a:r>
                <a:rPr lang="en-US" sz="1600" b="1" dirty="0">
                  <a:solidFill>
                    <a:schemeClr val="bg1">
                      <a:lumMod val="50000"/>
                    </a:schemeClr>
                  </a:solidFill>
                </a:rPr>
                <a:t>EPIC </a:t>
              </a:r>
              <a:r>
                <a:rPr lang="en-US" sz="1600" b="1" dirty="0" smtClean="0">
                  <a:solidFill>
                    <a:schemeClr val="bg1">
                      <a:lumMod val="50000"/>
                    </a:schemeClr>
                  </a:solidFill>
                </a:rPr>
                <a:t>Grant</a:t>
              </a:r>
              <a:endParaRPr lang="en-US" sz="1600" b="1" dirty="0">
                <a:solidFill>
                  <a:schemeClr val="bg1">
                    <a:lumMod val="50000"/>
                  </a:schemeClr>
                </a:solidFill>
                <a:latin typeface="+mj-lt"/>
              </a:endParaRPr>
            </a:p>
          </p:txBody>
        </p:sp>
        <p:sp>
          <p:nvSpPr>
            <p:cNvPr id="48" name="TextBox 47"/>
            <p:cNvSpPr txBox="1"/>
            <p:nvPr/>
          </p:nvSpPr>
          <p:spPr>
            <a:xfrm>
              <a:off x="4267956" y="1709708"/>
              <a:ext cx="1952924" cy="1323439"/>
            </a:xfrm>
            <a:prstGeom prst="rect">
              <a:avLst/>
            </a:prstGeom>
            <a:noFill/>
          </p:spPr>
          <p:txBody>
            <a:bodyPr wrap="square" rtlCol="0">
              <a:spAutoFit/>
            </a:bodyPr>
            <a:lstStyle/>
            <a:p>
              <a:pPr algn="ctr"/>
              <a:r>
                <a:rPr lang="en-US" sz="1600" b="1" dirty="0">
                  <a:solidFill>
                    <a:srgbClr val="D42E12"/>
                  </a:solidFill>
                  <a:latin typeface="verdana"/>
                </a:rPr>
                <a:t>Shell Technology </a:t>
              </a:r>
              <a:r>
                <a:rPr lang="en-US" sz="1600" b="1" dirty="0" smtClean="0">
                  <a:solidFill>
                    <a:srgbClr val="D42E12"/>
                  </a:solidFill>
                  <a:latin typeface="verdana"/>
                </a:rPr>
                <a:t>Ventures</a:t>
              </a:r>
            </a:p>
            <a:p>
              <a:pPr algn="ctr"/>
              <a:r>
                <a:rPr lang="en-US" sz="1600" b="1" i="0" dirty="0" smtClean="0">
                  <a:solidFill>
                    <a:schemeClr val="bg1">
                      <a:lumMod val="50000"/>
                    </a:schemeClr>
                  </a:solidFill>
                  <a:effectLst/>
                  <a:latin typeface="+mj-lt"/>
                </a:rPr>
                <a:t>+ Equity </a:t>
              </a:r>
              <a:r>
                <a:rPr lang="en-US" sz="1600" b="1" i="0" dirty="0" smtClean="0">
                  <a:solidFill>
                    <a:schemeClr val="bg1">
                      <a:lumMod val="50000"/>
                    </a:schemeClr>
                  </a:solidFill>
                  <a:effectLst/>
                  <a:latin typeface="+mj-lt"/>
                </a:rPr>
                <a:t>Investors</a:t>
              </a:r>
              <a:endParaRPr lang="en-US" sz="1600" b="1" i="0" dirty="0" smtClean="0">
                <a:solidFill>
                  <a:schemeClr val="bg1">
                    <a:lumMod val="50000"/>
                  </a:schemeClr>
                </a:solidFill>
                <a:effectLst/>
                <a:latin typeface="+mj-lt"/>
              </a:endParaRPr>
            </a:p>
            <a:p>
              <a:pPr algn="ctr"/>
              <a:r>
                <a:rPr lang="en-US" sz="1600" b="1" dirty="0" smtClean="0">
                  <a:solidFill>
                    <a:schemeClr val="bg1">
                      <a:lumMod val="50000"/>
                    </a:schemeClr>
                  </a:solidFill>
                  <a:latin typeface="+mj-lt"/>
                </a:rPr>
                <a:t>+ DOE Grant</a:t>
              </a:r>
              <a:endParaRPr lang="en-US" sz="1600" b="1" i="0" dirty="0">
                <a:solidFill>
                  <a:schemeClr val="bg1">
                    <a:lumMod val="50000"/>
                  </a:schemeClr>
                </a:solidFill>
                <a:effectLst/>
                <a:latin typeface="+mj-lt"/>
              </a:endParaRPr>
            </a:p>
          </p:txBody>
        </p:sp>
        <p:sp>
          <p:nvSpPr>
            <p:cNvPr id="49" name="TextBox 48"/>
            <p:cNvSpPr txBox="1"/>
            <p:nvPr/>
          </p:nvSpPr>
          <p:spPr>
            <a:xfrm>
              <a:off x="6315507" y="1971317"/>
              <a:ext cx="1925527" cy="338554"/>
            </a:xfrm>
            <a:prstGeom prst="rect">
              <a:avLst/>
            </a:prstGeom>
            <a:noFill/>
          </p:spPr>
          <p:txBody>
            <a:bodyPr wrap="none" rtlCol="0">
              <a:spAutoFit/>
            </a:bodyPr>
            <a:lstStyle/>
            <a:p>
              <a:pPr algn="ctr"/>
              <a:r>
                <a:rPr lang="en-US" sz="1600" b="1" dirty="0">
                  <a:solidFill>
                    <a:srgbClr val="D42E12"/>
                  </a:solidFill>
                  <a:latin typeface="verdana"/>
                </a:rPr>
                <a:t>Project </a:t>
              </a:r>
              <a:r>
                <a:rPr lang="en-US" sz="1600" b="1" dirty="0" smtClean="0">
                  <a:solidFill>
                    <a:srgbClr val="D42E12"/>
                  </a:solidFill>
                  <a:latin typeface="verdana"/>
                </a:rPr>
                <a:t>finance</a:t>
              </a:r>
              <a:endParaRPr lang="en-US" sz="1600" b="1" dirty="0">
                <a:solidFill>
                  <a:srgbClr val="D42E12"/>
                </a:solidFill>
                <a:latin typeface="verdana"/>
              </a:endParaRPr>
            </a:p>
          </p:txBody>
        </p:sp>
        <p:cxnSp>
          <p:nvCxnSpPr>
            <p:cNvPr id="51" name="Straight Connector 50"/>
            <p:cNvCxnSpPr/>
            <p:nvPr/>
          </p:nvCxnSpPr>
          <p:spPr>
            <a:xfrm>
              <a:off x="2227317" y="1405719"/>
              <a:ext cx="0" cy="16274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55957" y="1405719"/>
              <a:ext cx="0" cy="160726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297359" y="1405719"/>
              <a:ext cx="0" cy="160726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65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Renewable peaker plant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91247574"/>
              </p:ext>
            </p:extLst>
          </p:nvPr>
        </p:nvGraphicFramePr>
        <p:xfrm>
          <a:off x="4082956" y="3190874"/>
          <a:ext cx="4918169" cy="3017520"/>
        </p:xfrm>
        <a:graphic>
          <a:graphicData uri="http://schemas.openxmlformats.org/drawingml/2006/table">
            <a:tbl>
              <a:tblPr firstRow="1" bandRow="1">
                <a:tableStyleId>{775DCB02-9BB8-47FD-8907-85C794F793BA}</a:tableStyleId>
              </a:tblPr>
              <a:tblGrid>
                <a:gridCol w="1644284"/>
                <a:gridCol w="3273885"/>
              </a:tblGrid>
              <a:tr h="266003">
                <a:tc>
                  <a:txBody>
                    <a:bodyPr/>
                    <a:lstStyle/>
                    <a:p>
                      <a:r>
                        <a:rPr lang="en-US" sz="1200" dirty="0" smtClean="0"/>
                        <a:t>Item</a:t>
                      </a:r>
                      <a:endParaRPr lang="en-US" sz="1200" b="0" dirty="0"/>
                    </a:p>
                  </a:txBody>
                  <a:tcPr/>
                </a:tc>
                <a:tc>
                  <a:txBody>
                    <a:bodyPr/>
                    <a:lstStyle/>
                    <a:p>
                      <a:r>
                        <a:rPr lang="en-US" sz="1200" dirty="0" smtClean="0"/>
                        <a:t>Description</a:t>
                      </a:r>
                      <a:endParaRPr lang="en-US" sz="1200" b="0" dirty="0"/>
                    </a:p>
                  </a:txBody>
                  <a:tcPr/>
                </a:tc>
              </a:tr>
              <a:tr h="266003">
                <a:tc>
                  <a:txBody>
                    <a:bodyPr/>
                    <a:lstStyle/>
                    <a:p>
                      <a:r>
                        <a:rPr lang="en-US" sz="1200" dirty="0" smtClean="0"/>
                        <a:t>Technology</a:t>
                      </a:r>
                      <a:endParaRPr lang="en-US" sz="1200" b="0" dirty="0"/>
                    </a:p>
                  </a:txBody>
                  <a:tcPr/>
                </a:tc>
                <a:tc>
                  <a:txBody>
                    <a:bodyPr/>
                    <a:lstStyle/>
                    <a:p>
                      <a:r>
                        <a:rPr lang="en-US" sz="1200" dirty="0" smtClean="0"/>
                        <a:t>Halotechnics RHEES</a:t>
                      </a:r>
                      <a:endParaRPr lang="en-US" sz="1200" b="0" dirty="0"/>
                    </a:p>
                  </a:txBody>
                  <a:tcPr/>
                </a:tc>
              </a:tr>
              <a:tr h="266003">
                <a:tc>
                  <a:txBody>
                    <a:bodyPr/>
                    <a:lstStyle/>
                    <a:p>
                      <a:r>
                        <a:rPr lang="en-US" sz="1200" dirty="0" smtClean="0"/>
                        <a:t>Rated</a:t>
                      </a:r>
                      <a:r>
                        <a:rPr lang="en-US" sz="1200" baseline="0" dirty="0" smtClean="0"/>
                        <a:t> power</a:t>
                      </a:r>
                      <a:endParaRPr lang="en-US" sz="1200" dirty="0"/>
                    </a:p>
                  </a:txBody>
                  <a:tcPr/>
                </a:tc>
                <a:tc>
                  <a:txBody>
                    <a:bodyPr/>
                    <a:lstStyle/>
                    <a:p>
                      <a:r>
                        <a:rPr lang="en-US" sz="1200" dirty="0" smtClean="0"/>
                        <a:t>1 MW</a:t>
                      </a:r>
                      <a:endParaRPr lang="en-US" sz="1200" dirty="0"/>
                    </a:p>
                  </a:txBody>
                  <a:tcPr/>
                </a:tc>
              </a:tr>
              <a:tr h="266003">
                <a:tc>
                  <a:txBody>
                    <a:bodyPr/>
                    <a:lstStyle/>
                    <a:p>
                      <a:r>
                        <a:rPr lang="en-US" sz="1200" dirty="0" smtClean="0"/>
                        <a:t>Operation profile</a:t>
                      </a:r>
                      <a:endParaRPr lang="en-US" sz="1200" dirty="0"/>
                    </a:p>
                  </a:txBody>
                  <a:tcPr/>
                </a:tc>
                <a:tc>
                  <a:txBody>
                    <a:bodyPr/>
                    <a:lstStyle/>
                    <a:p>
                      <a:r>
                        <a:rPr lang="en-US" sz="1200" dirty="0" smtClean="0"/>
                        <a:t>8 hour charge, 4 hour discharge</a:t>
                      </a:r>
                      <a:endParaRPr lang="en-US" sz="1200" dirty="0"/>
                    </a:p>
                  </a:txBody>
                  <a:tcPr/>
                </a:tc>
              </a:tr>
              <a:tr h="266003">
                <a:tc>
                  <a:txBody>
                    <a:bodyPr/>
                    <a:lstStyle/>
                    <a:p>
                      <a:r>
                        <a:rPr lang="en-US" sz="1200" dirty="0" smtClean="0"/>
                        <a:t>Storage</a:t>
                      </a:r>
                      <a:endParaRPr lang="en-US" sz="1200" dirty="0"/>
                    </a:p>
                  </a:txBody>
                  <a:tcPr/>
                </a:tc>
                <a:tc>
                  <a:txBody>
                    <a:bodyPr/>
                    <a:lstStyle/>
                    <a:p>
                      <a:r>
                        <a:rPr lang="en-US" sz="1200" dirty="0" smtClean="0"/>
                        <a:t>100 tons Saltstream thermal storage</a:t>
                      </a:r>
                      <a:endParaRPr lang="en-US" sz="1200" dirty="0"/>
                    </a:p>
                  </a:txBody>
                  <a:tcPr/>
                </a:tc>
              </a:tr>
              <a:tr h="266003">
                <a:tc>
                  <a:txBody>
                    <a:bodyPr/>
                    <a:lstStyle/>
                    <a:p>
                      <a:r>
                        <a:rPr lang="en-US" sz="1200" dirty="0" smtClean="0"/>
                        <a:t>Location</a:t>
                      </a:r>
                      <a:endParaRPr lang="en-US" sz="1200" dirty="0"/>
                    </a:p>
                  </a:txBody>
                  <a:tcPr/>
                </a:tc>
                <a:tc>
                  <a:txBody>
                    <a:bodyPr/>
                    <a:lstStyle/>
                    <a:p>
                      <a:r>
                        <a:rPr lang="en-US" sz="1200" dirty="0" smtClean="0"/>
                        <a:t>90 miles Southeast of Lubbock, Texas</a:t>
                      </a:r>
                      <a:endParaRPr lang="en-US" sz="1200" dirty="0"/>
                    </a:p>
                  </a:txBody>
                  <a:tcPr/>
                </a:tc>
              </a:tr>
              <a:tr h="266003">
                <a:tc>
                  <a:txBody>
                    <a:bodyPr/>
                    <a:lstStyle/>
                    <a:p>
                      <a:r>
                        <a:rPr lang="en-US" sz="1200" dirty="0" smtClean="0"/>
                        <a:t>Off-taker</a:t>
                      </a:r>
                      <a:endParaRPr lang="en-US" sz="1200" dirty="0"/>
                    </a:p>
                  </a:txBody>
                  <a:tcPr/>
                </a:tc>
                <a:tc>
                  <a:txBody>
                    <a:bodyPr/>
                    <a:lstStyle/>
                    <a:p>
                      <a:r>
                        <a:rPr lang="en-US" sz="1200" dirty="0" smtClean="0"/>
                        <a:t>TXU Energy, ERCOT territory</a:t>
                      </a:r>
                    </a:p>
                  </a:txBody>
                  <a:tcPr/>
                </a:tc>
              </a:tr>
              <a:tr h="266003">
                <a:tc>
                  <a:txBody>
                    <a:bodyPr/>
                    <a:lstStyle/>
                    <a:p>
                      <a:r>
                        <a:rPr lang="en-US" sz="1200" dirty="0" smtClean="0"/>
                        <a:t>Fuel costs</a:t>
                      </a:r>
                      <a:endParaRPr lang="en-US" sz="1200" dirty="0"/>
                    </a:p>
                  </a:txBody>
                  <a:tcPr/>
                </a:tc>
                <a:tc>
                  <a:txBody>
                    <a:bodyPr/>
                    <a:lstStyle/>
                    <a:p>
                      <a:r>
                        <a:rPr lang="en-US" sz="1200" dirty="0" smtClean="0"/>
                        <a:t>$15/</a:t>
                      </a:r>
                      <a:r>
                        <a:rPr lang="en-US" sz="1200" dirty="0" err="1" smtClean="0"/>
                        <a:t>MWh</a:t>
                      </a:r>
                      <a:r>
                        <a:rPr lang="en-US" sz="1200" baseline="0" dirty="0" smtClean="0"/>
                        <a:t> off peak electricity</a:t>
                      </a:r>
                      <a:endParaRPr lang="en-US" sz="1200" dirty="0" smtClean="0"/>
                    </a:p>
                  </a:txBody>
                  <a:tcPr/>
                </a:tc>
              </a:tr>
              <a:tr h="274320">
                <a:tc>
                  <a:txBody>
                    <a:bodyPr/>
                    <a:lstStyle/>
                    <a:p>
                      <a:r>
                        <a:rPr lang="en-US" sz="1200" dirty="0" smtClean="0"/>
                        <a:t>PPA</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$300/</a:t>
                      </a:r>
                      <a:r>
                        <a:rPr lang="en-US" sz="1200" dirty="0" err="1" smtClean="0"/>
                        <a:t>MWh</a:t>
                      </a:r>
                      <a:r>
                        <a:rPr lang="en-US" sz="1200" dirty="0" smtClean="0"/>
                        <a:t>,</a:t>
                      </a:r>
                      <a:r>
                        <a:rPr lang="en-US" sz="1200" baseline="0" dirty="0" smtClean="0"/>
                        <a:t> estimated 10% capacity factor</a:t>
                      </a:r>
                      <a:endParaRPr lang="en-US" sz="1200" dirty="0" smtClean="0"/>
                    </a:p>
                  </a:txBody>
                  <a:tcPr/>
                </a:tc>
              </a:tr>
              <a:tr h="266003">
                <a:tc>
                  <a:txBody>
                    <a:bodyPr/>
                    <a:lstStyle/>
                    <a:p>
                      <a:r>
                        <a:rPr lang="en-US" sz="1200" dirty="0" smtClean="0"/>
                        <a:t>Capital</a:t>
                      </a:r>
                      <a:r>
                        <a:rPr lang="en-US" sz="1200" baseline="0" dirty="0" smtClean="0"/>
                        <a:t> cost</a:t>
                      </a:r>
                      <a:endParaRPr lang="en-US" sz="1200" dirty="0"/>
                    </a:p>
                  </a:txBody>
                  <a:tcPr/>
                </a:tc>
                <a:tc>
                  <a:txBody>
                    <a:bodyPr/>
                    <a:lstStyle/>
                    <a:p>
                      <a:r>
                        <a:rPr lang="en-US" sz="1200" dirty="0" smtClean="0"/>
                        <a:t>$8 million</a:t>
                      </a:r>
                      <a:endParaRPr lang="en-US" sz="1200" dirty="0" smtClean="0"/>
                    </a:p>
                  </a:txBody>
                  <a:tcPr/>
                </a:tc>
              </a:tr>
              <a:tr h="266003">
                <a:tc>
                  <a:txBody>
                    <a:bodyPr/>
                    <a:lstStyle/>
                    <a:p>
                      <a:r>
                        <a:rPr lang="en-US" sz="1200" dirty="0" smtClean="0"/>
                        <a:t>Commissioning</a:t>
                      </a:r>
                      <a:endParaRPr lang="en-US" sz="1200" dirty="0"/>
                    </a:p>
                  </a:txBody>
                  <a:tcPr/>
                </a:tc>
                <a:tc>
                  <a:txBody>
                    <a:bodyPr/>
                    <a:lstStyle/>
                    <a:p>
                      <a:r>
                        <a:rPr lang="en-US" sz="1200" dirty="0" smtClean="0"/>
                        <a:t>June</a:t>
                      </a:r>
                      <a:r>
                        <a:rPr lang="en-US" sz="1200" baseline="0" dirty="0" smtClean="0"/>
                        <a:t> </a:t>
                      </a:r>
                      <a:r>
                        <a:rPr lang="en-US" sz="1200" dirty="0" smtClean="0"/>
                        <a:t>2015</a:t>
                      </a:r>
                    </a:p>
                  </a:txBody>
                  <a:tcPr/>
                </a:tc>
              </a:tr>
            </a:tbl>
          </a:graphicData>
        </a:graphic>
      </p:graphicFrame>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130628" y="1349310"/>
            <a:ext cx="4572000" cy="1632585"/>
          </a:xfrm>
          <a:prstGeom prst="rect">
            <a:avLst/>
          </a:prstGeom>
        </p:spPr>
      </p:pic>
      <p:sp>
        <p:nvSpPr>
          <p:cNvPr id="15" name="Rectangle 14"/>
          <p:cNvSpPr/>
          <p:nvPr/>
        </p:nvSpPr>
        <p:spPr>
          <a:xfrm>
            <a:off x="130628" y="1332075"/>
            <a:ext cx="4572000" cy="1649820"/>
          </a:xfrm>
          <a:prstGeom prst="rect">
            <a:avLst/>
          </a:prstGeom>
          <a:noFill/>
          <a:ln w="381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 name="Rectangle 15"/>
          <p:cNvSpPr/>
          <p:nvPr/>
        </p:nvSpPr>
        <p:spPr>
          <a:xfrm>
            <a:off x="253322" y="3021597"/>
            <a:ext cx="2664512" cy="369332"/>
          </a:xfrm>
          <a:prstGeom prst="rect">
            <a:avLst/>
          </a:prstGeom>
          <a:solidFill>
            <a:srgbClr val="FFFFFF">
              <a:alpha val="69804"/>
            </a:srgbClr>
          </a:solidFill>
          <a:ln>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1" u="none" strike="noStrike" kern="0" cap="none" spc="0" normalizeH="0" baseline="0" noProof="0" dirty="0" smtClean="0">
                <a:ln>
                  <a:noFill/>
                </a:ln>
                <a:solidFill>
                  <a:srgbClr val="0000FF"/>
                </a:solidFill>
                <a:effectLst/>
                <a:uLnTx/>
                <a:uFillTx/>
                <a:latin typeface="Calibri"/>
              </a:rPr>
              <a:t>Sal Caliente Storage Plant</a:t>
            </a:r>
          </a:p>
        </p:txBody>
      </p:sp>
    </p:spTree>
    <p:extLst>
      <p:ext uri="{BB962C8B-B14F-4D97-AF65-F5344CB8AC3E}">
        <p14:creationId xmlns:p14="http://schemas.microsoft.com/office/powerpoint/2010/main" val="1413669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917138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deliverables</a:t>
            </a:r>
            <a:endParaRPr lang="en-US" dirty="0"/>
          </a:p>
        </p:txBody>
      </p:sp>
      <p:sp>
        <p:nvSpPr>
          <p:cNvPr id="3" name="Content Placeholder 2"/>
          <p:cNvSpPr>
            <a:spLocks noGrp="1"/>
          </p:cNvSpPr>
          <p:nvPr>
            <p:ph idx="1"/>
          </p:nvPr>
        </p:nvSpPr>
        <p:spPr>
          <a:xfrm>
            <a:off x="228600" y="1476375"/>
            <a:ext cx="7620000" cy="4525963"/>
          </a:xfrm>
        </p:spPr>
        <p:txBody>
          <a:bodyPr/>
          <a:lstStyle/>
          <a:p>
            <a:r>
              <a:rPr lang="en-US" u="sng" dirty="0"/>
              <a:t>Phase 2 deliverables:</a:t>
            </a:r>
            <a:endParaRPr lang="en-US" dirty="0"/>
          </a:p>
          <a:p>
            <a:pPr marL="800100" lvl="1" indent="-342900">
              <a:buFont typeface="+mj-lt"/>
              <a:buAutoNum type="arabicPeriod"/>
            </a:pPr>
            <a:r>
              <a:rPr lang="en-US" dirty="0"/>
              <a:t>Front end engineering design (FEED) study for 1 MW pilot</a:t>
            </a:r>
          </a:p>
          <a:p>
            <a:pPr marL="800100" lvl="1" indent="-342900">
              <a:buFont typeface="+mj-lt"/>
              <a:buAutoNum type="arabicPeriod"/>
            </a:pPr>
            <a:r>
              <a:rPr lang="en-US" dirty="0"/>
              <a:t>Final P&amp;ID</a:t>
            </a:r>
          </a:p>
          <a:p>
            <a:pPr marL="800100" lvl="1" indent="-342900">
              <a:buFont typeface="+mj-lt"/>
              <a:buAutoNum type="arabicPeriod"/>
            </a:pPr>
            <a:r>
              <a:rPr lang="en-US" dirty="0"/>
              <a:t>Final Heat and Mass Balance</a:t>
            </a:r>
          </a:p>
          <a:p>
            <a:pPr marL="800100" lvl="1" indent="-342900">
              <a:buFont typeface="+mj-lt"/>
              <a:buAutoNum type="arabicPeriod"/>
            </a:pPr>
            <a:r>
              <a:rPr lang="en-US" dirty="0"/>
              <a:t>Final Bill of Materials</a:t>
            </a:r>
          </a:p>
          <a:p>
            <a:pPr marL="800100" lvl="1" indent="-342900">
              <a:spcAft>
                <a:spcPts val="300"/>
              </a:spcAft>
              <a:buFont typeface="+mj-lt"/>
              <a:buAutoNum type="arabicPeriod"/>
            </a:pPr>
            <a:r>
              <a:rPr lang="en-US" dirty="0"/>
              <a:t>3D </a:t>
            </a:r>
            <a:r>
              <a:rPr lang="en-US" dirty="0" err="1"/>
              <a:t>SolidWorks</a:t>
            </a:r>
            <a:r>
              <a:rPr lang="en-US" dirty="0"/>
              <a:t> models and simulations for entire system and major components showing project foot print and detailed designs for the cold tank, hot tank, pumps, heat exchangers.</a:t>
            </a:r>
          </a:p>
          <a:p>
            <a:pPr marL="800100" lvl="1" indent="-342900">
              <a:spcAft>
                <a:spcPts val="300"/>
              </a:spcAft>
              <a:buFont typeface="+mj-lt"/>
              <a:buAutoNum type="arabicPeriod"/>
            </a:pPr>
            <a:r>
              <a:rPr lang="en-US" dirty="0"/>
              <a:t>Hardened budget and component vendors for 1 MW pilot</a:t>
            </a:r>
          </a:p>
          <a:p>
            <a:pPr marL="800100" lvl="1" indent="-342900">
              <a:buFont typeface="+mj-lt"/>
              <a:buAutoNum type="arabicPeriod"/>
            </a:pPr>
            <a:r>
              <a:rPr lang="en-US" dirty="0"/>
              <a:t>Control algorithm for 1 MW pilot</a:t>
            </a:r>
          </a:p>
          <a:p>
            <a:pPr marL="800100" lvl="1" indent="-342900">
              <a:buFont typeface="+mj-lt"/>
              <a:buAutoNum type="arabicPeriod"/>
            </a:pPr>
            <a:r>
              <a:rPr lang="en-US" dirty="0"/>
              <a:t>Design of lab scale test rig</a:t>
            </a:r>
          </a:p>
          <a:p>
            <a:pPr marL="800100" lvl="1" indent="-342900">
              <a:spcAft>
                <a:spcPts val="300"/>
              </a:spcAft>
              <a:buFont typeface="+mj-lt"/>
              <a:buAutoNum type="arabicPeriod"/>
            </a:pPr>
            <a:r>
              <a:rPr lang="en-US" dirty="0"/>
              <a:t>Quotes for components of lab scale test rig</a:t>
            </a:r>
          </a:p>
          <a:p>
            <a:pPr marL="800100" lvl="1" indent="-342900">
              <a:buFont typeface="+mj-lt"/>
              <a:buAutoNum type="arabicPeriod"/>
            </a:pPr>
            <a:r>
              <a:rPr lang="en-US" dirty="0"/>
              <a:t>Updated pro-forma</a:t>
            </a:r>
          </a:p>
          <a:p>
            <a:pPr lvl="1"/>
            <a:endParaRPr lang="en-US" dirty="0"/>
          </a:p>
        </p:txBody>
      </p:sp>
      <p:sp>
        <p:nvSpPr>
          <p:cNvPr id="4" name="Rounded Rectangle 3"/>
          <p:cNvSpPr/>
          <p:nvPr/>
        </p:nvSpPr>
        <p:spPr>
          <a:xfrm>
            <a:off x="666750" y="1771649"/>
            <a:ext cx="7296150" cy="1761053"/>
          </a:xfrm>
          <a:prstGeom prst="roundRect">
            <a:avLst/>
          </a:prstGeom>
          <a:noFill/>
          <a:ln>
            <a:solidFill>
              <a:srgbClr val="F37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66750" y="3551751"/>
            <a:ext cx="7296150" cy="275153"/>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66750" y="4572001"/>
            <a:ext cx="7296150" cy="27146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10130" y="3495673"/>
            <a:ext cx="1980029" cy="369332"/>
          </a:xfrm>
          <a:prstGeom prst="rect">
            <a:avLst/>
          </a:prstGeom>
        </p:spPr>
        <p:txBody>
          <a:bodyPr wrap="none">
            <a:spAutoFit/>
          </a:bodyPr>
          <a:lstStyle/>
          <a:p>
            <a:pPr algn="ctr"/>
            <a:r>
              <a:rPr lang="en-US" b="1" dirty="0" smtClean="0">
                <a:solidFill>
                  <a:sysClr val="windowText" lastClr="000000"/>
                </a:solidFill>
              </a:rPr>
              <a:t>Partner Strategy</a:t>
            </a:r>
          </a:p>
        </p:txBody>
      </p:sp>
      <p:sp>
        <p:nvSpPr>
          <p:cNvPr id="11" name="Rectangle 10"/>
          <p:cNvSpPr/>
          <p:nvPr/>
        </p:nvSpPr>
        <p:spPr>
          <a:xfrm>
            <a:off x="7210130" y="2101334"/>
            <a:ext cx="1467068" cy="369332"/>
          </a:xfrm>
          <a:prstGeom prst="rect">
            <a:avLst/>
          </a:prstGeom>
        </p:spPr>
        <p:txBody>
          <a:bodyPr wrap="none">
            <a:spAutoFit/>
          </a:bodyPr>
          <a:lstStyle/>
          <a:p>
            <a:pPr algn="ctr"/>
            <a:r>
              <a:rPr lang="en-US" b="1" dirty="0" smtClean="0">
                <a:solidFill>
                  <a:sysClr val="windowText" lastClr="000000"/>
                </a:solidFill>
              </a:rPr>
              <a:t>Operational</a:t>
            </a:r>
            <a:endParaRPr lang="en-US" b="1" dirty="0">
              <a:solidFill>
                <a:sysClr val="windowText" lastClr="000000"/>
              </a:solidFill>
            </a:endParaRPr>
          </a:p>
        </p:txBody>
      </p:sp>
      <p:sp>
        <p:nvSpPr>
          <p:cNvPr id="12" name="Rounded Rectangle 11"/>
          <p:cNvSpPr/>
          <p:nvPr/>
        </p:nvSpPr>
        <p:spPr>
          <a:xfrm>
            <a:off x="666750" y="3845955"/>
            <a:ext cx="7296150" cy="697471"/>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10130" y="4513541"/>
            <a:ext cx="1287532" cy="369332"/>
          </a:xfrm>
          <a:prstGeom prst="rect">
            <a:avLst/>
          </a:prstGeom>
        </p:spPr>
        <p:txBody>
          <a:bodyPr wrap="none">
            <a:spAutoFit/>
          </a:bodyPr>
          <a:lstStyle/>
          <a:p>
            <a:pPr algn="ctr"/>
            <a:r>
              <a:rPr lang="en-US" b="1" dirty="0" smtClean="0">
                <a:solidFill>
                  <a:sysClr val="windowText" lastClr="000000"/>
                </a:solidFill>
              </a:rPr>
              <a:t>Economic</a:t>
            </a:r>
            <a:endParaRPr lang="en-US" b="1" dirty="0">
              <a:solidFill>
                <a:sysClr val="windowText" lastClr="000000"/>
              </a:solidFill>
            </a:endParaRPr>
          </a:p>
        </p:txBody>
      </p:sp>
      <p:sp>
        <p:nvSpPr>
          <p:cNvPr id="9" name="Rectangle 8"/>
          <p:cNvSpPr/>
          <p:nvPr/>
        </p:nvSpPr>
        <p:spPr>
          <a:xfrm>
            <a:off x="7210130" y="4038599"/>
            <a:ext cx="1839030" cy="369332"/>
          </a:xfrm>
          <a:prstGeom prst="rect">
            <a:avLst/>
          </a:prstGeom>
        </p:spPr>
        <p:txBody>
          <a:bodyPr wrap="none">
            <a:spAutoFit/>
          </a:bodyPr>
          <a:lstStyle/>
          <a:p>
            <a:pPr algn="ctr"/>
            <a:r>
              <a:rPr lang="en-US" b="1" dirty="0" smtClean="0">
                <a:solidFill>
                  <a:sysClr val="windowText" lastClr="000000"/>
                </a:solidFill>
              </a:rPr>
              <a:t>POC Validation</a:t>
            </a:r>
            <a:endParaRPr lang="en-US" b="1" dirty="0">
              <a:solidFill>
                <a:sysClr val="windowText" lastClr="000000"/>
              </a:solidFill>
            </a:endParaRPr>
          </a:p>
        </p:txBody>
      </p:sp>
    </p:spTree>
    <p:extLst>
      <p:ext uri="{BB962C8B-B14F-4D97-AF65-F5344CB8AC3E}">
        <p14:creationId xmlns:p14="http://schemas.microsoft.com/office/powerpoint/2010/main" val="2181915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deliverables</a:t>
            </a:r>
            <a:endParaRPr lang="en-US" dirty="0"/>
          </a:p>
        </p:txBody>
      </p:sp>
      <p:sp>
        <p:nvSpPr>
          <p:cNvPr id="3" name="Content Placeholder 2"/>
          <p:cNvSpPr>
            <a:spLocks noGrp="1"/>
          </p:cNvSpPr>
          <p:nvPr>
            <p:ph idx="1"/>
          </p:nvPr>
        </p:nvSpPr>
        <p:spPr>
          <a:xfrm>
            <a:off x="200025" y="1476375"/>
            <a:ext cx="7620000" cy="4525963"/>
          </a:xfrm>
        </p:spPr>
        <p:txBody>
          <a:bodyPr/>
          <a:lstStyle/>
          <a:p>
            <a:r>
              <a:rPr lang="en-US" u="sng" dirty="0"/>
              <a:t>Phase 3 deliverables:</a:t>
            </a:r>
            <a:endParaRPr lang="en-US" dirty="0"/>
          </a:p>
          <a:p>
            <a:pPr marL="800100" lvl="1" indent="-342900">
              <a:buFont typeface="+mj-lt"/>
              <a:buAutoNum type="arabicPeriod"/>
            </a:pPr>
            <a:r>
              <a:rPr lang="en-US" dirty="0"/>
              <a:t>Lab scale heat pump with data showing COP &gt; 1 and generating heat flow at &gt;200 °C</a:t>
            </a:r>
          </a:p>
          <a:p>
            <a:pPr marL="800100" lvl="1" indent="-342900">
              <a:spcAft>
                <a:spcPts val="300"/>
              </a:spcAft>
              <a:buFont typeface="+mj-lt"/>
              <a:buAutoNum type="arabicPeriod"/>
            </a:pPr>
            <a:r>
              <a:rPr lang="en-US" dirty="0"/>
              <a:t>Verification of control algorithm for system start up, continuous operation, and shut down</a:t>
            </a:r>
          </a:p>
          <a:p>
            <a:pPr marL="800100" lvl="1" indent="-342900">
              <a:buFont typeface="+mj-lt"/>
              <a:buAutoNum type="arabicPeriod"/>
            </a:pPr>
            <a:r>
              <a:rPr lang="en-US" dirty="0"/>
              <a:t>Down select from candidate pilot plant sites and </a:t>
            </a:r>
            <a:r>
              <a:rPr lang="en-US" dirty="0" smtClean="0"/>
              <a:t>specify </a:t>
            </a:r>
            <a:r>
              <a:rPr lang="en-US" dirty="0"/>
              <a:t>chosen site</a:t>
            </a:r>
          </a:p>
        </p:txBody>
      </p:sp>
      <p:sp>
        <p:nvSpPr>
          <p:cNvPr id="6" name="Rounded Rectangle 5"/>
          <p:cNvSpPr/>
          <p:nvPr/>
        </p:nvSpPr>
        <p:spPr>
          <a:xfrm>
            <a:off x="666750" y="2819400"/>
            <a:ext cx="7296150" cy="27146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66750" y="1773195"/>
            <a:ext cx="7296150" cy="1017630"/>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95855" y="2758797"/>
            <a:ext cx="1505540" cy="369332"/>
          </a:xfrm>
          <a:prstGeom prst="rect">
            <a:avLst/>
          </a:prstGeom>
        </p:spPr>
        <p:txBody>
          <a:bodyPr wrap="none">
            <a:spAutoFit/>
          </a:bodyPr>
          <a:lstStyle/>
          <a:p>
            <a:pPr algn="ctr"/>
            <a:r>
              <a:rPr lang="en-US" b="1" dirty="0" smtClean="0">
                <a:solidFill>
                  <a:sysClr val="windowText" lastClr="000000"/>
                </a:solidFill>
              </a:rPr>
              <a:t>Deployment</a:t>
            </a:r>
            <a:endParaRPr lang="en-US" b="1" dirty="0">
              <a:solidFill>
                <a:sysClr val="windowText" lastClr="000000"/>
              </a:solidFill>
            </a:endParaRPr>
          </a:p>
        </p:txBody>
      </p:sp>
      <p:sp>
        <p:nvSpPr>
          <p:cNvPr id="8" name="Rectangle 7"/>
          <p:cNvSpPr/>
          <p:nvPr/>
        </p:nvSpPr>
        <p:spPr>
          <a:xfrm>
            <a:off x="7295855" y="1862136"/>
            <a:ext cx="1839030" cy="369332"/>
          </a:xfrm>
          <a:prstGeom prst="rect">
            <a:avLst/>
          </a:prstGeom>
        </p:spPr>
        <p:txBody>
          <a:bodyPr wrap="none">
            <a:spAutoFit/>
          </a:bodyPr>
          <a:lstStyle/>
          <a:p>
            <a:pPr algn="ctr"/>
            <a:r>
              <a:rPr lang="en-US" b="1" dirty="0" smtClean="0">
                <a:solidFill>
                  <a:sysClr val="windowText" lastClr="000000"/>
                </a:solidFill>
              </a:rPr>
              <a:t>POC Validation</a:t>
            </a:r>
            <a:endParaRPr lang="en-US" b="1" dirty="0">
              <a:solidFill>
                <a:sysClr val="windowText" lastClr="000000"/>
              </a:solidFill>
            </a:endParaRPr>
          </a:p>
        </p:txBody>
      </p:sp>
    </p:spTree>
    <p:extLst>
      <p:ext uri="{BB962C8B-B14F-4D97-AF65-F5344CB8AC3E}">
        <p14:creationId xmlns:p14="http://schemas.microsoft.com/office/powerpoint/2010/main" val="1197774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Budget justification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7307511"/>
              </p:ext>
            </p:extLst>
          </p:nvPr>
        </p:nvGraphicFramePr>
        <p:xfrm>
          <a:off x="1038224" y="1967706"/>
          <a:ext cx="6657976" cy="1924050"/>
        </p:xfrm>
        <a:graphic>
          <a:graphicData uri="http://schemas.openxmlformats.org/drawingml/2006/table">
            <a:tbl>
              <a:tblPr/>
              <a:tblGrid>
                <a:gridCol w="2125568"/>
                <a:gridCol w="3578216"/>
                <a:gridCol w="954192"/>
              </a:tblGrid>
              <a:tr h="161925">
                <a:tc>
                  <a:txBody>
                    <a:bodyPr/>
                    <a:lstStyle/>
                    <a:p>
                      <a:pPr algn="ctr" fontAlgn="b"/>
                      <a:r>
                        <a:rPr lang="en-US" sz="1200" b="1" i="0" u="none" strike="noStrike" dirty="0">
                          <a:solidFill>
                            <a:srgbClr val="000000"/>
                          </a:solidFill>
                          <a:effectLst/>
                          <a:latin typeface="Arial"/>
                        </a:rPr>
                        <a:t>Item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Arial"/>
                        </a:rPr>
                        <a:t>Description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Arial"/>
                        </a:rPr>
                        <a:t>Cost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l" fontAlgn="b"/>
                      <a:r>
                        <a:rPr lang="en-US" sz="1200" b="0" i="0" u="none" strike="noStrike" dirty="0">
                          <a:solidFill>
                            <a:srgbClr val="000000"/>
                          </a:solidFill>
                          <a:effectLst/>
                          <a:latin typeface="Arial"/>
                        </a:rPr>
                        <a:t>Direct Labor</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Arial"/>
                        </a:rPr>
                        <a:t>Actual salaries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a:rPr>
                        <a:t>$306,400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161925">
                <a:tc>
                  <a:txBody>
                    <a:bodyPr/>
                    <a:lstStyle/>
                    <a:p>
                      <a:pPr algn="l" fontAlgn="b"/>
                      <a:r>
                        <a:rPr lang="en-US" sz="1200" b="0" i="0" u="none" strike="noStrike" dirty="0">
                          <a:solidFill>
                            <a:srgbClr val="000000"/>
                          </a:solidFill>
                          <a:effectLst/>
                          <a:latin typeface="Arial"/>
                        </a:rPr>
                        <a:t>Overhead and Fringe Benefits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a:rPr>
                        <a:t>Rent, legal, patents, SG&amp;A, benefits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$306,400</a:t>
                      </a:r>
                    </a:p>
                  </a:txBody>
                  <a:tcPr marL="9525" marR="9525" marT="9525" marB="0" anchor="b">
                    <a:lnL>
                      <a:noFill/>
                    </a:lnL>
                    <a:lnR>
                      <a:noFill/>
                    </a:lnR>
                    <a:lnT>
                      <a:noFill/>
                    </a:lnT>
                    <a:lnB>
                      <a:noFill/>
                    </a:lnB>
                  </a:tcPr>
                </a:tc>
              </a:tr>
              <a:tr h="161925">
                <a:tc>
                  <a:txBody>
                    <a:bodyPr/>
                    <a:lstStyle/>
                    <a:p>
                      <a:pPr algn="l" fontAlgn="b"/>
                      <a:r>
                        <a:rPr lang="en-US" sz="1200" b="0" i="0" u="none" strike="noStrike" dirty="0">
                          <a:solidFill>
                            <a:srgbClr val="000000"/>
                          </a:solidFill>
                          <a:effectLst/>
                          <a:latin typeface="Arial"/>
                        </a:rPr>
                        <a:t>Materials and Supplies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Arial"/>
                        </a:rPr>
                        <a:t>computers, tools, piping, heaters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$110,000</a:t>
                      </a:r>
                    </a:p>
                  </a:txBody>
                  <a:tcPr marL="9525" marR="9525" marT="9525" marB="0" anchor="b">
                    <a:lnL>
                      <a:noFill/>
                    </a:lnL>
                    <a:lnR>
                      <a:noFill/>
                    </a:lnR>
                    <a:lnT>
                      <a:noFill/>
                    </a:lnT>
                    <a:lnB>
                      <a:noFill/>
                    </a:lnB>
                  </a:tcPr>
                </a:tc>
              </a:tr>
              <a:tr h="161925">
                <a:tc>
                  <a:txBody>
                    <a:bodyPr/>
                    <a:lstStyle/>
                    <a:p>
                      <a:pPr algn="l" fontAlgn="b"/>
                      <a:r>
                        <a:rPr lang="en-US" sz="1200" b="0" i="0" u="none" strike="noStrike">
                          <a:solidFill>
                            <a:srgbClr val="000000"/>
                          </a:solidFill>
                          <a:effectLst/>
                          <a:latin typeface="Arial"/>
                        </a:rPr>
                        <a:t>Facility Updgrades</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Arial"/>
                        </a:rPr>
                        <a:t>electrical, ventilation, plumbing</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$40,000</a:t>
                      </a:r>
                    </a:p>
                  </a:txBody>
                  <a:tcPr marL="9525" marR="9525" marT="9525" marB="0" anchor="b">
                    <a:lnL>
                      <a:noFill/>
                    </a:lnL>
                    <a:lnR>
                      <a:noFill/>
                    </a:lnR>
                    <a:lnT>
                      <a:noFill/>
                    </a:lnT>
                    <a:lnB>
                      <a:noFill/>
                    </a:lnB>
                  </a:tcPr>
                </a:tc>
              </a:tr>
              <a:tr h="161925">
                <a:tc>
                  <a:txBody>
                    <a:bodyPr/>
                    <a:lstStyle/>
                    <a:p>
                      <a:pPr algn="l" fontAlgn="b"/>
                      <a:r>
                        <a:rPr lang="en-US" sz="1200" b="0" i="0" u="none" strike="noStrike">
                          <a:solidFill>
                            <a:srgbClr val="000000"/>
                          </a:solidFill>
                          <a:effectLst/>
                          <a:latin typeface="Arial"/>
                        </a:rPr>
                        <a:t>Equipment</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Arial"/>
                        </a:rPr>
                        <a:t>compressor and expander, heat exchangers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$80,000</a:t>
                      </a:r>
                    </a:p>
                  </a:txBody>
                  <a:tcPr marL="9525" marR="9525" marT="9525" marB="0" anchor="b">
                    <a:lnL>
                      <a:noFill/>
                    </a:lnL>
                    <a:lnR>
                      <a:noFill/>
                    </a:lnR>
                    <a:lnT>
                      <a:noFill/>
                    </a:lnT>
                    <a:lnB>
                      <a:noFill/>
                    </a:lnB>
                  </a:tcPr>
                </a:tc>
              </a:tr>
              <a:tr h="161925">
                <a:tc>
                  <a:txBody>
                    <a:bodyPr/>
                    <a:lstStyle/>
                    <a:p>
                      <a:pPr algn="l" fontAlgn="b"/>
                      <a:r>
                        <a:rPr lang="en-US" sz="1200" b="0" i="0" u="none" strike="noStrike">
                          <a:solidFill>
                            <a:srgbClr val="000000"/>
                          </a:solidFill>
                          <a:effectLst/>
                          <a:latin typeface="Arial"/>
                        </a:rPr>
                        <a:t>Travel</a:t>
                      </a:r>
                    </a:p>
                  </a:txBody>
                  <a:tcPr marL="9525" marR="9525" marT="9525" marB="0" anchor="b">
                    <a:lnL>
                      <a:noFill/>
                    </a:lnL>
                    <a:lnR>
                      <a:noFill/>
                    </a:lnR>
                    <a:lnT>
                      <a:noFill/>
                    </a:lnT>
                    <a:lnB>
                      <a:noFill/>
                    </a:lnB>
                  </a:tcPr>
                </a:tc>
                <a:tc>
                  <a:txBody>
                    <a:bodyPr/>
                    <a:lstStyle/>
                    <a:p>
                      <a:pPr algn="l" fontAlgn="b"/>
                      <a:r>
                        <a:rPr lang="pt-BR" sz="1200" b="0" i="0" u="none" strike="noStrike" dirty="0">
                          <a:solidFill>
                            <a:srgbClr val="000000"/>
                          </a:solidFill>
                          <a:effectLst/>
                          <a:latin typeface="Arial"/>
                        </a:rPr>
                        <a:t>visit compressor vendor, customer sites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$19,500</a:t>
                      </a:r>
                    </a:p>
                  </a:txBody>
                  <a:tcPr marL="9525" marR="9525" marT="9525" marB="0" anchor="b">
                    <a:lnL>
                      <a:noFill/>
                    </a:lnL>
                    <a:lnR>
                      <a:noFill/>
                    </a:lnR>
                    <a:lnT>
                      <a:noFill/>
                    </a:lnT>
                    <a:lnB>
                      <a:noFill/>
                    </a:lnB>
                  </a:tcPr>
                </a:tc>
              </a:tr>
              <a:tr h="161925">
                <a:tc>
                  <a:txBody>
                    <a:bodyPr/>
                    <a:lstStyle/>
                    <a:p>
                      <a:pPr algn="l" fontAlgn="b"/>
                      <a:r>
                        <a:rPr lang="en-US" sz="1200" b="0" i="0" u="none" strike="noStrike">
                          <a:solidFill>
                            <a:srgbClr val="000000"/>
                          </a:solidFill>
                          <a:effectLst/>
                          <a:latin typeface="Arial"/>
                        </a:rPr>
                        <a:t>Consultants</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Arial"/>
                        </a:rPr>
                        <a:t>turbine modeling and test setup</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Arial"/>
                        </a:rPr>
                        <a:t>$78,300</a:t>
                      </a:r>
                    </a:p>
                  </a:txBody>
                  <a:tcPr marL="9525" marR="9525" marT="9525" marB="0" anchor="b">
                    <a:lnL>
                      <a:noFill/>
                    </a:lnL>
                    <a:lnR>
                      <a:noFill/>
                    </a:lnR>
                    <a:lnT>
                      <a:noFill/>
                    </a:lnT>
                    <a:lnB>
                      <a:noFill/>
                    </a:lnB>
                  </a:tcPr>
                </a:tc>
              </a:tr>
              <a:tr h="161925">
                <a:tc>
                  <a:txBody>
                    <a:bodyPr/>
                    <a:lstStyle/>
                    <a:p>
                      <a:pPr algn="l" fontAlgn="b"/>
                      <a:r>
                        <a:rPr lang="en-US" sz="1200" b="0" i="0" u="none" strike="noStrike">
                          <a:solidFill>
                            <a:srgbClr val="000000"/>
                          </a:solidFill>
                          <a:effectLst/>
                          <a:latin typeface="Arial"/>
                        </a:rPr>
                        <a:t>Other Costs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rial"/>
                        </a:rPr>
                        <a:t>3D modeling software, simulation and controls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a:rPr>
                        <a:t>$60,000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61925">
                <a:tc>
                  <a:txBody>
                    <a:bodyPr/>
                    <a:lstStyle/>
                    <a:p>
                      <a:pPr algn="l" fontAlgn="b"/>
                      <a:r>
                        <a:rPr lang="en-US" sz="1200" b="1" i="0" u="none" strike="noStrike">
                          <a:solidFill>
                            <a:srgbClr val="000000"/>
                          </a:solidFill>
                          <a:effectLst/>
                          <a:latin typeface="Arial"/>
                        </a:rPr>
                        <a:t>TOTAL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rial"/>
                        </a:rPr>
                        <a:t>$1,000,600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Content Placeholder 2"/>
          <p:cNvSpPr txBox="1">
            <a:spLocks/>
          </p:cNvSpPr>
          <p:nvPr/>
        </p:nvSpPr>
        <p:spPr bwMode="auto">
          <a:xfrm>
            <a:off x="609600" y="4257675"/>
            <a:ext cx="8067675" cy="168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75000"/>
              </a:spcBef>
              <a:spcAft>
                <a:spcPct val="0"/>
              </a:spcAft>
              <a:buChar char="•"/>
              <a:defRPr>
                <a:solidFill>
                  <a:schemeClr val="tx1"/>
                </a:solidFill>
                <a:latin typeface="Arial" pitchFamily="34" charset="0"/>
                <a:ea typeface="+mn-ea"/>
                <a:cs typeface="+mn-cs"/>
              </a:defRPr>
            </a:lvl1pPr>
            <a:lvl2pPr marL="685800" indent="-228600" algn="l" rtl="0" eaLnBrk="0" fontAlgn="base" hangingPunct="0">
              <a:spcBef>
                <a:spcPct val="0"/>
              </a:spcBef>
              <a:spcAft>
                <a:spcPct val="0"/>
              </a:spcAft>
              <a:buClr>
                <a:schemeClr val="tx2"/>
              </a:buClr>
              <a:buFont typeface="Arial" pitchFamily="34" charset="0"/>
              <a:buChar char="&gt;"/>
              <a:defRPr sz="1600">
                <a:solidFill>
                  <a:schemeClr val="tx1"/>
                </a:solidFill>
                <a:latin typeface="Arial" pitchFamily="34" charset="0"/>
              </a:defRPr>
            </a:lvl2pPr>
            <a:lvl3pPr marL="1143000" indent="-228600" algn="l" rtl="0" eaLnBrk="0" fontAlgn="base" hangingPunct="0">
              <a:spcBef>
                <a:spcPct val="0"/>
              </a:spcBef>
              <a:spcAft>
                <a:spcPct val="0"/>
              </a:spcAft>
              <a:buClr>
                <a:schemeClr val="tx2"/>
              </a:buClr>
              <a:buFont typeface="Arial" pitchFamily="34" charset="0"/>
              <a:buChar char="–"/>
              <a:defRPr sz="1400">
                <a:solidFill>
                  <a:schemeClr val="tx1"/>
                </a:solidFill>
                <a:latin typeface="Arial" pitchFamily="34" charset="0"/>
              </a:defRPr>
            </a:lvl3pPr>
            <a:lvl4pPr marL="1655763" indent="-228600" algn="l" rtl="0" eaLnBrk="0" fontAlgn="base" hangingPunct="0">
              <a:spcBef>
                <a:spcPct val="0"/>
              </a:spcBef>
              <a:spcAft>
                <a:spcPct val="0"/>
              </a:spcAft>
              <a:buClr>
                <a:schemeClr val="tx2"/>
              </a:buClr>
              <a:buChar char="•"/>
              <a:defRPr sz="14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a:r>
              <a:rPr lang="en-US" kern="0" dirty="0" smtClean="0"/>
              <a:t>Aggressive project scope and timeline requires staffing of experienced professionals</a:t>
            </a:r>
          </a:p>
          <a:p>
            <a:pPr lvl="1" defTabSz="914400"/>
            <a:r>
              <a:rPr lang="en-US" kern="0" dirty="0" smtClean="0"/>
              <a:t>Project Manager</a:t>
            </a:r>
          </a:p>
          <a:p>
            <a:pPr lvl="1" defTabSz="914400"/>
            <a:r>
              <a:rPr lang="en-US" kern="0" dirty="0"/>
              <a:t>T</a:t>
            </a:r>
            <a:r>
              <a:rPr lang="en-US" kern="0" dirty="0" smtClean="0"/>
              <a:t>wo FTE thermal/mechanical engineers</a:t>
            </a:r>
          </a:p>
          <a:p>
            <a:pPr lvl="1" defTabSz="914400"/>
            <a:r>
              <a:rPr lang="en-US" kern="0" dirty="0" smtClean="0"/>
              <a:t>One FTE technician (mechanical and electrical)</a:t>
            </a:r>
          </a:p>
          <a:p>
            <a:pPr lvl="1" defTabSz="914400"/>
            <a:r>
              <a:rPr lang="en-US" kern="0" dirty="0" smtClean="0"/>
              <a:t>Partnerships and customer development</a:t>
            </a:r>
          </a:p>
        </p:txBody>
      </p:sp>
    </p:spTree>
    <p:extLst>
      <p:ext uri="{BB962C8B-B14F-4D97-AF65-F5344CB8AC3E}">
        <p14:creationId xmlns:p14="http://schemas.microsoft.com/office/powerpoint/2010/main" val="870572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l="13353" r="12500"/>
          <a:stretch>
            <a:fillRect/>
          </a:stretch>
        </p:blipFill>
        <p:spPr bwMode="auto">
          <a:xfrm>
            <a:off x="142875" y="1482725"/>
            <a:ext cx="2486025" cy="194786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52650" y="2003425"/>
            <a:ext cx="34766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p:cNvSpPr>
            <a:spLocks noGrp="1" noChangeArrowheads="1"/>
          </p:cNvSpPr>
          <p:nvPr>
            <p:ph type="title" idx="4294967295"/>
          </p:nvPr>
        </p:nvSpPr>
        <p:spPr/>
        <p:txBody>
          <a:bodyPr/>
          <a:lstStyle/>
          <a:p>
            <a:r>
              <a:rPr lang="en-US" dirty="0" smtClean="0"/>
              <a:t>Defensible IP position</a:t>
            </a:r>
          </a:p>
        </p:txBody>
      </p:sp>
      <p:sp>
        <p:nvSpPr>
          <p:cNvPr id="7173" name="Rectangle 7"/>
          <p:cNvSpPr>
            <a:spLocks noGrp="1" noChangeArrowheads="1"/>
          </p:cNvSpPr>
          <p:nvPr>
            <p:ph type="body" idx="4294967295"/>
          </p:nvPr>
        </p:nvSpPr>
        <p:spPr>
          <a:xfrm>
            <a:off x="219074" y="4734289"/>
            <a:ext cx="5330825" cy="1800225"/>
          </a:xfrm>
        </p:spPr>
        <p:txBody>
          <a:bodyPr>
            <a:noAutofit/>
          </a:bodyPr>
          <a:lstStyle/>
          <a:p>
            <a:pPr>
              <a:spcBef>
                <a:spcPts val="600"/>
              </a:spcBef>
            </a:pPr>
            <a:r>
              <a:rPr lang="en-US" sz="1600" b="1" i="1" dirty="0" smtClean="0">
                <a:solidFill>
                  <a:srgbClr val="0000FF"/>
                </a:solidFill>
              </a:rPr>
              <a:t>Proprietary fluids for high temperature energy storage</a:t>
            </a:r>
          </a:p>
          <a:p>
            <a:pPr lvl="1">
              <a:spcBef>
                <a:spcPts val="600"/>
              </a:spcBef>
            </a:pPr>
            <a:r>
              <a:rPr lang="en-US" sz="1400" dirty="0" smtClean="0"/>
              <a:t>12 patent applications filed to date</a:t>
            </a:r>
          </a:p>
          <a:p>
            <a:pPr lvl="1">
              <a:spcBef>
                <a:spcPts val="600"/>
              </a:spcBef>
            </a:pPr>
            <a:r>
              <a:rPr lang="en-US" sz="1400" dirty="0" smtClean="0"/>
              <a:t>Proprietary software and automated lab equipment</a:t>
            </a:r>
          </a:p>
          <a:p>
            <a:pPr lvl="1">
              <a:spcBef>
                <a:spcPts val="600"/>
              </a:spcBef>
            </a:pPr>
            <a:r>
              <a:rPr lang="en-US" sz="1400" dirty="0" smtClean="0"/>
              <a:t>Can screen up to 100 mixtures/day</a:t>
            </a:r>
          </a:p>
          <a:p>
            <a:pPr lvl="1">
              <a:spcBef>
                <a:spcPts val="600"/>
              </a:spcBef>
            </a:pPr>
            <a:r>
              <a:rPr lang="en-US" sz="1400" dirty="0" smtClean="0"/>
              <a:t>Screened over 22,000 mixtures to date</a:t>
            </a:r>
          </a:p>
          <a:p>
            <a:pPr lvl="1">
              <a:spcBef>
                <a:spcPts val="600"/>
              </a:spcBef>
            </a:pPr>
            <a:endParaRPr lang="en-US" sz="1400" dirty="0" smtClean="0"/>
          </a:p>
        </p:txBody>
      </p:sp>
      <p:pic>
        <p:nvPicPr>
          <p:cNvPr id="7174" name="Picture 1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44975" y="1874838"/>
            <a:ext cx="1446213" cy="1189037"/>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5" name="Picture 12" descr="DSC0056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95975" y="2684463"/>
            <a:ext cx="2447925" cy="2511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6" name="Picture 13" descr="Test Plate Picture 10070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67538" y="2384425"/>
            <a:ext cx="1576387" cy="10509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11"/>
          <p:cNvGrpSpPr>
            <a:grpSpLocks noChangeAspect="1"/>
          </p:cNvGrpSpPr>
          <p:nvPr/>
        </p:nvGrpSpPr>
        <p:grpSpPr bwMode="auto">
          <a:xfrm>
            <a:off x="5549900" y="5300663"/>
            <a:ext cx="3186113" cy="1162050"/>
            <a:chOff x="398" y="1527"/>
            <a:chExt cx="4708" cy="1718"/>
          </a:xfrm>
        </p:grpSpPr>
        <p:pic>
          <p:nvPicPr>
            <p:cNvPr id="7178" name="Picture 12" descr="164793-Ca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8" y="1586"/>
              <a:ext cx="1535" cy="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3" descr="164793-Ca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71" y="1591"/>
              <a:ext cx="1535" cy="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4" descr="164793-Ca0"/>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544" y="1527"/>
              <a:ext cx="1534" cy="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Line 15"/>
            <p:cNvSpPr>
              <a:spLocks noChangeAspect="1" noChangeShapeType="1"/>
            </p:cNvSpPr>
            <p:nvPr/>
          </p:nvSpPr>
          <p:spPr bwMode="auto">
            <a:xfrm>
              <a:off x="563" y="3176"/>
              <a:ext cx="45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2" name="Line 16"/>
            <p:cNvSpPr>
              <a:spLocks noChangeAspect="1" noChangeShapeType="1"/>
            </p:cNvSpPr>
            <p:nvPr/>
          </p:nvSpPr>
          <p:spPr bwMode="auto">
            <a:xfrm>
              <a:off x="1160" y="3112"/>
              <a:ext cx="0"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3" name="Line 17"/>
            <p:cNvSpPr>
              <a:spLocks noChangeAspect="1" noChangeShapeType="1"/>
            </p:cNvSpPr>
            <p:nvPr/>
          </p:nvSpPr>
          <p:spPr bwMode="auto">
            <a:xfrm>
              <a:off x="670" y="3112"/>
              <a:ext cx="0"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4" name="Line 18"/>
            <p:cNvSpPr>
              <a:spLocks noChangeAspect="1" noChangeShapeType="1"/>
            </p:cNvSpPr>
            <p:nvPr/>
          </p:nvSpPr>
          <p:spPr bwMode="auto">
            <a:xfrm>
              <a:off x="2739" y="3112"/>
              <a:ext cx="0"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5" name="Line 19"/>
            <p:cNvSpPr>
              <a:spLocks noChangeAspect="1" noChangeShapeType="1"/>
            </p:cNvSpPr>
            <p:nvPr/>
          </p:nvSpPr>
          <p:spPr bwMode="auto">
            <a:xfrm>
              <a:off x="4301" y="3112"/>
              <a:ext cx="0"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015371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pricing data</a:t>
            </a:r>
            <a:endParaRPr lang="en-US" dirty="0"/>
          </a:p>
        </p:txBody>
      </p:sp>
      <p:sp>
        <p:nvSpPr>
          <p:cNvPr id="3" name="Content Placeholder 2"/>
          <p:cNvSpPr>
            <a:spLocks noGrp="1"/>
          </p:cNvSpPr>
          <p:nvPr>
            <p:ph idx="1"/>
          </p:nvPr>
        </p:nvSpPr>
        <p:spPr>
          <a:xfrm>
            <a:off x="609601" y="1476375"/>
            <a:ext cx="4753970" cy="4525963"/>
          </a:xfrm>
        </p:spPr>
        <p:txBody>
          <a:bodyPr/>
          <a:lstStyle/>
          <a:p>
            <a:r>
              <a:rPr lang="en-US" dirty="0" smtClean="0"/>
              <a:t>Electricity pricing data varies by time of day, season, and location</a:t>
            </a:r>
          </a:p>
          <a:p>
            <a:r>
              <a:rPr lang="en-US" dirty="0" smtClean="0"/>
              <a:t>Halotechnics has developed proprietary software tools to analyze ERCOT and CAISO pricing data to determine optimum locations for facilities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772" y="3643953"/>
            <a:ext cx="3494197" cy="269489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358" t="12676" r="28019" b="11084"/>
          <a:stretch/>
        </p:blipFill>
        <p:spPr>
          <a:xfrm>
            <a:off x="6487236" y="1328052"/>
            <a:ext cx="2543141" cy="2315901"/>
          </a:xfrm>
          <a:prstGeom prst="rect">
            <a:avLst/>
          </a:prstGeom>
        </p:spPr>
      </p:pic>
      <p:cxnSp>
        <p:nvCxnSpPr>
          <p:cNvPr id="6" name="Straight Connector 5"/>
          <p:cNvCxnSpPr/>
          <p:nvPr/>
        </p:nvCxnSpPr>
        <p:spPr>
          <a:xfrm flipV="1">
            <a:off x="6754483" y="2923583"/>
            <a:ext cx="163902" cy="1397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754483" y="3139244"/>
            <a:ext cx="2084717" cy="11818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5-Point Star 7"/>
          <p:cNvSpPr>
            <a:spLocks noChangeAspect="1"/>
          </p:cNvSpPr>
          <p:nvPr/>
        </p:nvSpPr>
        <p:spPr>
          <a:xfrm>
            <a:off x="6701646" y="4267148"/>
            <a:ext cx="105673" cy="10783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807319" y="1191249"/>
            <a:ext cx="1850186" cy="338554"/>
          </a:xfrm>
          <a:prstGeom prst="rect">
            <a:avLst/>
          </a:prstGeom>
          <a:noFill/>
        </p:spPr>
        <p:txBody>
          <a:bodyPr wrap="none" rtlCol="0">
            <a:spAutoFit/>
          </a:bodyPr>
          <a:lstStyle/>
          <a:p>
            <a:r>
              <a:rPr lang="en-US" sz="1600" i="1" dirty="0"/>
              <a:t>p</a:t>
            </a:r>
            <a:r>
              <a:rPr lang="en-US" sz="1600" i="1" dirty="0" smtClean="0"/>
              <a:t>ricing data at site</a:t>
            </a:r>
            <a:endParaRPr lang="en-US" sz="1600" i="1"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 y="3532885"/>
            <a:ext cx="3267075" cy="2917031"/>
          </a:xfrm>
          <a:prstGeom prst="rect">
            <a:avLst/>
          </a:prstGeom>
        </p:spPr>
      </p:pic>
    </p:spTree>
    <p:extLst>
      <p:ext uri="{BB962C8B-B14F-4D97-AF65-F5344CB8AC3E}">
        <p14:creationId xmlns:p14="http://schemas.microsoft.com/office/powerpoint/2010/main" val="2066614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6980"/>
          <a:stretch/>
        </p:blipFill>
        <p:spPr>
          <a:xfrm>
            <a:off x="1295544" y="1466994"/>
            <a:ext cx="6419562" cy="4718391"/>
          </a:xfrm>
          <a:prstGeom prst="rect">
            <a:avLst/>
          </a:prstGeom>
        </p:spPr>
      </p:pic>
      <p:sp>
        <p:nvSpPr>
          <p:cNvPr id="2" name="Title 1"/>
          <p:cNvSpPr>
            <a:spLocks noGrp="1"/>
          </p:cNvSpPr>
          <p:nvPr>
            <p:ph type="title"/>
          </p:nvPr>
        </p:nvSpPr>
        <p:spPr/>
        <p:txBody>
          <a:bodyPr/>
          <a:lstStyle/>
          <a:p>
            <a:r>
              <a:rPr lang="en-US" dirty="0" smtClean="0"/>
              <a:t>Revenue opportunity</a:t>
            </a:r>
            <a:endParaRPr lang="en-US" dirty="0"/>
          </a:p>
        </p:txBody>
      </p:sp>
      <p:sp>
        <p:nvSpPr>
          <p:cNvPr id="4" name="Rectangle 3"/>
          <p:cNvSpPr/>
          <p:nvPr/>
        </p:nvSpPr>
        <p:spPr>
          <a:xfrm>
            <a:off x="1076325" y="1320580"/>
            <a:ext cx="6858000" cy="369332"/>
          </a:xfrm>
          <a:prstGeom prst="rect">
            <a:avLst/>
          </a:prstGeom>
        </p:spPr>
        <p:txBody>
          <a:bodyPr wrap="square">
            <a:spAutoFit/>
          </a:bodyPr>
          <a:lstStyle/>
          <a:p>
            <a:pPr algn="ctr"/>
            <a:r>
              <a:rPr lang="en-US" b="1" i="1" dirty="0" smtClean="0">
                <a:solidFill>
                  <a:srgbClr val="0000FF"/>
                </a:solidFill>
              </a:rPr>
              <a:t>Enable electricity arbitrage.</a:t>
            </a:r>
          </a:p>
        </p:txBody>
      </p:sp>
      <p:grpSp>
        <p:nvGrpSpPr>
          <p:cNvPr id="5" name="Group 8"/>
          <p:cNvGrpSpPr/>
          <p:nvPr/>
        </p:nvGrpSpPr>
        <p:grpSpPr>
          <a:xfrm>
            <a:off x="-64428" y="5009735"/>
            <a:ext cx="3844856" cy="369332"/>
            <a:chOff x="17460" y="4593193"/>
            <a:chExt cx="3844856" cy="369332"/>
          </a:xfrm>
        </p:grpSpPr>
        <p:sp>
          <p:nvSpPr>
            <p:cNvPr id="6" name="TextBox 5"/>
            <p:cNvSpPr txBox="1"/>
            <p:nvPr/>
          </p:nvSpPr>
          <p:spPr>
            <a:xfrm>
              <a:off x="17460" y="4593193"/>
              <a:ext cx="1890261" cy="369332"/>
            </a:xfrm>
            <a:prstGeom prst="rect">
              <a:avLst/>
            </a:prstGeom>
            <a:noFill/>
          </p:spPr>
          <p:txBody>
            <a:bodyPr wrap="none" rtlCol="0">
              <a:spAutoFit/>
            </a:bodyPr>
            <a:lstStyle/>
            <a:p>
              <a:r>
                <a:rPr lang="en-US" b="1" dirty="0" smtClean="0">
                  <a:solidFill>
                    <a:srgbClr val="FF0000"/>
                  </a:solidFill>
                </a:rPr>
                <a:t>Store energy here</a:t>
              </a:r>
              <a:endParaRPr lang="en-US" b="1" dirty="0">
                <a:solidFill>
                  <a:srgbClr val="FF0000"/>
                </a:solidFill>
              </a:endParaRPr>
            </a:p>
          </p:txBody>
        </p:sp>
        <p:cxnSp>
          <p:nvCxnSpPr>
            <p:cNvPr id="8" name="Straight Connector 7"/>
            <p:cNvCxnSpPr/>
            <p:nvPr/>
          </p:nvCxnSpPr>
          <p:spPr>
            <a:xfrm>
              <a:off x="2095500" y="4777859"/>
              <a:ext cx="17668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p:nvCxnSpPr>
        <p:spPr>
          <a:xfrm>
            <a:off x="5025347" y="2963835"/>
            <a:ext cx="103425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Group 16"/>
          <p:cNvGrpSpPr/>
          <p:nvPr/>
        </p:nvGrpSpPr>
        <p:grpSpPr>
          <a:xfrm>
            <a:off x="3990463" y="2963835"/>
            <a:ext cx="787460" cy="2158471"/>
            <a:chOff x="4625945" y="3272909"/>
            <a:chExt cx="787460" cy="1592221"/>
          </a:xfrm>
        </p:grpSpPr>
        <p:sp>
          <p:nvSpPr>
            <p:cNvPr id="13" name="TextBox 12"/>
            <p:cNvSpPr txBox="1"/>
            <p:nvPr/>
          </p:nvSpPr>
          <p:spPr>
            <a:xfrm>
              <a:off x="4625945" y="3942914"/>
              <a:ext cx="787460" cy="369332"/>
            </a:xfrm>
            <a:prstGeom prst="rect">
              <a:avLst/>
            </a:prstGeom>
            <a:noFill/>
          </p:spPr>
          <p:txBody>
            <a:bodyPr wrap="none" rtlCol="0">
              <a:spAutoFit/>
            </a:bodyPr>
            <a:lstStyle/>
            <a:p>
              <a:r>
                <a:rPr lang="en-US" b="1" dirty="0" smtClean="0">
                  <a:solidFill>
                    <a:srgbClr val="00B050"/>
                  </a:solidFill>
                </a:rPr>
                <a:t>Value</a:t>
              </a:r>
              <a:endParaRPr lang="en-US" b="1" dirty="0">
                <a:solidFill>
                  <a:srgbClr val="00B050"/>
                </a:solidFill>
              </a:endParaRPr>
            </a:p>
          </p:txBody>
        </p:sp>
        <p:cxnSp>
          <p:nvCxnSpPr>
            <p:cNvPr id="15" name="Straight Arrow Connector 14"/>
            <p:cNvCxnSpPr/>
            <p:nvPr/>
          </p:nvCxnSpPr>
          <p:spPr>
            <a:xfrm flipV="1">
              <a:off x="5019675" y="3272909"/>
              <a:ext cx="0" cy="613291"/>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19675" y="4251839"/>
              <a:ext cx="0" cy="613291"/>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984989" y="6172664"/>
            <a:ext cx="1040671" cy="276999"/>
          </a:xfrm>
          <a:prstGeom prst="rect">
            <a:avLst/>
          </a:prstGeom>
          <a:noFill/>
        </p:spPr>
        <p:txBody>
          <a:bodyPr wrap="none" rtlCol="0">
            <a:spAutoFit/>
          </a:bodyPr>
          <a:lstStyle/>
          <a:p>
            <a:pPr algn="ctr"/>
            <a:r>
              <a:rPr lang="en-US" sz="1200" b="1" dirty="0" smtClean="0"/>
              <a:t>Hour of day</a:t>
            </a:r>
            <a:endParaRPr lang="en-US" sz="1200" b="1" dirty="0"/>
          </a:p>
        </p:txBody>
      </p:sp>
      <p:sp>
        <p:nvSpPr>
          <p:cNvPr id="17" name="TextBox 16"/>
          <p:cNvSpPr txBox="1"/>
          <p:nvPr/>
        </p:nvSpPr>
        <p:spPr>
          <a:xfrm>
            <a:off x="6138683" y="2779169"/>
            <a:ext cx="1717876" cy="369332"/>
          </a:xfrm>
          <a:prstGeom prst="rect">
            <a:avLst/>
          </a:prstGeom>
          <a:noFill/>
        </p:spPr>
        <p:txBody>
          <a:bodyPr wrap="none" rtlCol="0">
            <a:spAutoFit/>
          </a:bodyPr>
          <a:lstStyle/>
          <a:p>
            <a:r>
              <a:rPr lang="en-US" b="1" dirty="0" smtClean="0">
                <a:solidFill>
                  <a:srgbClr val="FF0000"/>
                </a:solidFill>
              </a:rPr>
              <a:t>Sell energy here</a:t>
            </a:r>
            <a:endParaRPr lang="en-US" b="1" dirty="0">
              <a:solidFill>
                <a:srgbClr val="FF0000"/>
              </a:solidFill>
            </a:endParaRPr>
          </a:p>
        </p:txBody>
      </p:sp>
      <p:sp>
        <p:nvSpPr>
          <p:cNvPr id="19" name="TextBox 18"/>
          <p:cNvSpPr txBox="1"/>
          <p:nvPr/>
        </p:nvSpPr>
        <p:spPr>
          <a:xfrm>
            <a:off x="2101778" y="2212365"/>
            <a:ext cx="2676145" cy="738664"/>
          </a:xfrm>
          <a:prstGeom prst="rect">
            <a:avLst/>
          </a:prstGeom>
          <a:noFill/>
        </p:spPr>
        <p:txBody>
          <a:bodyPr wrap="square" rtlCol="0">
            <a:spAutoFit/>
          </a:bodyPr>
          <a:lstStyle/>
          <a:p>
            <a:r>
              <a:rPr lang="en-US" sz="1400" b="1" dirty="0" smtClean="0"/>
              <a:t>ERCOT bulk electricity settlement price data</a:t>
            </a:r>
          </a:p>
          <a:p>
            <a:r>
              <a:rPr lang="en-US" sz="1400" b="1" dirty="0" smtClean="0"/>
              <a:t>CAISO situation is similar</a:t>
            </a:r>
          </a:p>
        </p:txBody>
      </p:sp>
    </p:spTree>
    <p:extLst>
      <p:ext uri="{BB962C8B-B14F-4D97-AF65-F5344CB8AC3E}">
        <p14:creationId xmlns:p14="http://schemas.microsoft.com/office/powerpoint/2010/main" val="4140900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2898032"/>
            <a:ext cx="3616414" cy="184524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Storage is needed worldwide</a:t>
            </a:r>
            <a:endParaRPr lang="en-US" dirty="0"/>
          </a:p>
        </p:txBody>
      </p:sp>
      <p:grpSp>
        <p:nvGrpSpPr>
          <p:cNvPr id="14" name="Group 13"/>
          <p:cNvGrpSpPr>
            <a:grpSpLocks noChangeAspect="1"/>
          </p:cNvGrpSpPr>
          <p:nvPr/>
        </p:nvGrpSpPr>
        <p:grpSpPr>
          <a:xfrm>
            <a:off x="942975" y="5247365"/>
            <a:ext cx="7196071" cy="977395"/>
            <a:chOff x="0" y="3118281"/>
            <a:chExt cx="9144000" cy="124197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8281"/>
              <a:ext cx="9144000" cy="621437"/>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39417"/>
              <a:ext cx="9144000" cy="620834"/>
            </a:xfrm>
            <a:prstGeom prst="rect">
              <a:avLst/>
            </a:prstGeom>
            <a:ln>
              <a:noFill/>
            </a:ln>
            <a:effectLst>
              <a:outerShdw blurRad="292100" dist="139700" dir="2700000" algn="tl" rotWithShape="0">
                <a:srgbClr val="333333">
                  <a:alpha val="65000"/>
                </a:srgbClr>
              </a:outerShdw>
            </a:effectLst>
          </p:spPr>
        </p:pic>
      </p:gr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3477" y="3100082"/>
            <a:ext cx="3350386" cy="1909652"/>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75" y="1430268"/>
            <a:ext cx="3924300" cy="1127193"/>
          </a:xfrm>
          <a:prstGeom prst="rect">
            <a:avLst/>
          </a:prstGeom>
          <a:ln>
            <a:noFill/>
          </a:ln>
          <a:effectLst>
            <a:outerShdw blurRad="292100" dist="139700" dir="2700000" algn="tl" rotWithShape="0">
              <a:srgbClr val="333333">
                <a:alpha val="65000"/>
              </a:srgbClr>
            </a:outerShdw>
          </a:effectLst>
        </p:spPr>
      </p:pic>
      <p:grpSp>
        <p:nvGrpSpPr>
          <p:cNvPr id="22" name="Group 21"/>
          <p:cNvGrpSpPr>
            <a:grpSpLocks noChangeAspect="1"/>
          </p:cNvGrpSpPr>
          <p:nvPr/>
        </p:nvGrpSpPr>
        <p:grpSpPr>
          <a:xfrm>
            <a:off x="5777324" y="1358749"/>
            <a:ext cx="3233326" cy="1351685"/>
            <a:chOff x="4295775" y="3218540"/>
            <a:chExt cx="5172075" cy="2162175"/>
          </a:xfrm>
        </p:grpSpPr>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5775" y="4371065"/>
              <a:ext cx="5172075" cy="1009650"/>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5775" y="3218540"/>
              <a:ext cx="2409825" cy="1152525"/>
            </a:xfrm>
            <a:prstGeom prst="rect">
              <a:avLst/>
            </a:prstGeom>
          </p:spPr>
        </p:pic>
      </p:grpSp>
    </p:spTree>
    <p:extLst>
      <p:ext uri="{BB962C8B-B14F-4D97-AF65-F5344CB8AC3E}">
        <p14:creationId xmlns:p14="http://schemas.microsoft.com/office/powerpoint/2010/main" val="2896490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Saltstream</a:t>
            </a:r>
            <a:r>
              <a:rPr lang="en-US" baseline="30000" dirty="0" err="1" smtClean="0"/>
              <a:t>TM</a:t>
            </a:r>
            <a:endParaRPr lang="en-US" baseline="30000" dirty="0"/>
          </a:p>
        </p:txBody>
      </p:sp>
      <p:sp>
        <p:nvSpPr>
          <p:cNvPr id="3" name="Content Placeholder 2"/>
          <p:cNvSpPr>
            <a:spLocks noGrp="1"/>
          </p:cNvSpPr>
          <p:nvPr>
            <p:ph idx="1"/>
          </p:nvPr>
        </p:nvSpPr>
        <p:spPr>
          <a:xfrm>
            <a:off x="100145" y="1526498"/>
            <a:ext cx="4076069" cy="4402030"/>
          </a:xfrm>
        </p:spPr>
        <p:txBody>
          <a:bodyPr/>
          <a:lstStyle/>
          <a:p>
            <a:r>
              <a:rPr lang="en-US" dirty="0" smtClean="0"/>
              <a:t>Broad product range of Saltstream nitrate and chloride salts</a:t>
            </a:r>
          </a:p>
          <a:p>
            <a:r>
              <a:rPr lang="en-US" dirty="0" smtClean="0"/>
              <a:t>Low-melting point, yet stable to  high temperatures </a:t>
            </a:r>
          </a:p>
          <a:p>
            <a:r>
              <a:rPr lang="en-US" dirty="0" smtClean="0"/>
              <a:t>Halotechnics has capability to deliver orders up to 1 metric ton</a:t>
            </a:r>
          </a:p>
          <a:p>
            <a:r>
              <a:rPr lang="en-US" dirty="0" smtClean="0"/>
              <a:t>Scalable manufacturing process for larger orders</a:t>
            </a:r>
          </a:p>
        </p:txBody>
      </p:sp>
      <p:grpSp>
        <p:nvGrpSpPr>
          <p:cNvPr id="4" name="Group 3"/>
          <p:cNvGrpSpPr>
            <a:grpSpLocks noChangeAspect="1"/>
          </p:cNvGrpSpPr>
          <p:nvPr/>
        </p:nvGrpSpPr>
        <p:grpSpPr>
          <a:xfrm>
            <a:off x="4360709" y="1388763"/>
            <a:ext cx="4637197" cy="1661023"/>
            <a:chOff x="2076136" y="2168485"/>
            <a:chExt cx="5769745" cy="2066696"/>
          </a:xfrm>
        </p:grpSpPr>
        <p:sp>
          <p:nvSpPr>
            <p:cNvPr id="5" name="Text Box 6"/>
            <p:cNvSpPr txBox="1">
              <a:spLocks noChangeArrowheads="1"/>
            </p:cNvSpPr>
            <p:nvPr/>
          </p:nvSpPr>
          <p:spPr bwMode="auto">
            <a:xfrm>
              <a:off x="6868608" y="3794145"/>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700</a:t>
              </a:r>
            </a:p>
          </p:txBody>
        </p:sp>
        <p:sp>
          <p:nvSpPr>
            <p:cNvPr id="6" name="Text Box 7"/>
            <p:cNvSpPr txBox="1">
              <a:spLocks noChangeArrowheads="1"/>
            </p:cNvSpPr>
            <p:nvPr/>
          </p:nvSpPr>
          <p:spPr bwMode="auto">
            <a:xfrm>
              <a:off x="5911634" y="3796344"/>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600</a:t>
              </a:r>
            </a:p>
          </p:txBody>
        </p:sp>
        <p:sp>
          <p:nvSpPr>
            <p:cNvPr id="7" name="Text Box 8"/>
            <p:cNvSpPr txBox="1">
              <a:spLocks noChangeArrowheads="1"/>
            </p:cNvSpPr>
            <p:nvPr/>
          </p:nvSpPr>
          <p:spPr bwMode="auto">
            <a:xfrm>
              <a:off x="4944207" y="3807343"/>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500</a:t>
              </a:r>
            </a:p>
          </p:txBody>
        </p:sp>
        <p:sp>
          <p:nvSpPr>
            <p:cNvPr id="8" name="Text Box 9"/>
            <p:cNvSpPr txBox="1">
              <a:spLocks noChangeArrowheads="1"/>
            </p:cNvSpPr>
            <p:nvPr/>
          </p:nvSpPr>
          <p:spPr bwMode="auto">
            <a:xfrm>
              <a:off x="3983433" y="3802944"/>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400</a:t>
              </a:r>
            </a:p>
          </p:txBody>
        </p:sp>
        <p:sp>
          <p:nvSpPr>
            <p:cNvPr id="9" name="Text Box 10"/>
            <p:cNvSpPr txBox="1">
              <a:spLocks noChangeArrowheads="1"/>
            </p:cNvSpPr>
            <p:nvPr/>
          </p:nvSpPr>
          <p:spPr bwMode="auto">
            <a:xfrm>
              <a:off x="3029309" y="3807343"/>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300</a:t>
              </a:r>
            </a:p>
          </p:txBody>
        </p:sp>
        <p:sp>
          <p:nvSpPr>
            <p:cNvPr id="10" name="Text Box 11"/>
            <p:cNvSpPr txBox="1">
              <a:spLocks noChangeArrowheads="1"/>
            </p:cNvSpPr>
            <p:nvPr/>
          </p:nvSpPr>
          <p:spPr bwMode="auto">
            <a:xfrm>
              <a:off x="2076136" y="3813942"/>
              <a:ext cx="654597"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200</a:t>
              </a:r>
            </a:p>
          </p:txBody>
        </p:sp>
        <p:sp>
          <p:nvSpPr>
            <p:cNvPr id="11" name="Line 12"/>
            <p:cNvSpPr>
              <a:spLocks noChangeShapeType="1"/>
            </p:cNvSpPr>
            <p:nvPr/>
          </p:nvSpPr>
          <p:spPr bwMode="auto">
            <a:xfrm rot="5400000">
              <a:off x="4802295" y="1117249"/>
              <a:ext cx="1" cy="4946868"/>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2" name="Line 13"/>
            <p:cNvSpPr>
              <a:spLocks noChangeShapeType="1"/>
            </p:cNvSpPr>
            <p:nvPr/>
          </p:nvSpPr>
          <p:spPr bwMode="auto">
            <a:xfrm rot="5400000" flipV="1">
              <a:off x="6932307" y="3596182"/>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3" name="Line 14"/>
            <p:cNvSpPr>
              <a:spLocks noChangeShapeType="1"/>
            </p:cNvSpPr>
            <p:nvPr/>
          </p:nvSpPr>
          <p:spPr bwMode="auto">
            <a:xfrm rot="5400000">
              <a:off x="6807803" y="35939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4" name="Line 15"/>
            <p:cNvSpPr>
              <a:spLocks noChangeShapeType="1"/>
            </p:cNvSpPr>
            <p:nvPr/>
          </p:nvSpPr>
          <p:spPr bwMode="auto">
            <a:xfrm rot="5400000">
              <a:off x="6562620" y="35917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5" name="Line 16"/>
            <p:cNvSpPr>
              <a:spLocks noChangeShapeType="1"/>
            </p:cNvSpPr>
            <p:nvPr/>
          </p:nvSpPr>
          <p:spPr bwMode="auto">
            <a:xfrm rot="5400000">
              <a:off x="6334543" y="35939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6" name="Line 17"/>
            <p:cNvSpPr>
              <a:spLocks noChangeShapeType="1"/>
            </p:cNvSpPr>
            <p:nvPr/>
          </p:nvSpPr>
          <p:spPr bwMode="auto">
            <a:xfrm rot="5400000" flipV="1">
              <a:off x="5968681" y="3593982"/>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7" name="Line 18"/>
            <p:cNvSpPr>
              <a:spLocks noChangeShapeType="1"/>
            </p:cNvSpPr>
            <p:nvPr/>
          </p:nvSpPr>
          <p:spPr bwMode="auto">
            <a:xfrm rot="5400000">
              <a:off x="5844177" y="35917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8" name="Line 19"/>
            <p:cNvSpPr>
              <a:spLocks noChangeShapeType="1"/>
            </p:cNvSpPr>
            <p:nvPr/>
          </p:nvSpPr>
          <p:spPr bwMode="auto">
            <a:xfrm rot="5400000">
              <a:off x="5598994" y="3589583"/>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19" name="Line 20"/>
            <p:cNvSpPr>
              <a:spLocks noChangeShapeType="1"/>
            </p:cNvSpPr>
            <p:nvPr/>
          </p:nvSpPr>
          <p:spPr bwMode="auto">
            <a:xfrm rot="5400000">
              <a:off x="5370917" y="35917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0" name="Line 21"/>
            <p:cNvSpPr>
              <a:spLocks noChangeShapeType="1"/>
            </p:cNvSpPr>
            <p:nvPr/>
          </p:nvSpPr>
          <p:spPr bwMode="auto">
            <a:xfrm rot="5400000" flipV="1">
              <a:off x="5010757" y="3585184"/>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1" name="Line 22"/>
            <p:cNvSpPr>
              <a:spLocks noChangeShapeType="1"/>
            </p:cNvSpPr>
            <p:nvPr/>
          </p:nvSpPr>
          <p:spPr bwMode="auto">
            <a:xfrm rot="5400000">
              <a:off x="4884502" y="35851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2" name="Line 23"/>
            <p:cNvSpPr>
              <a:spLocks noChangeShapeType="1"/>
            </p:cNvSpPr>
            <p:nvPr/>
          </p:nvSpPr>
          <p:spPr bwMode="auto">
            <a:xfrm rot="5400000">
              <a:off x="4639319" y="35829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3" name="Line 24"/>
            <p:cNvSpPr>
              <a:spLocks noChangeShapeType="1"/>
            </p:cNvSpPr>
            <p:nvPr/>
          </p:nvSpPr>
          <p:spPr bwMode="auto">
            <a:xfrm rot="5400000">
              <a:off x="4411242" y="35851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4" name="Line 25"/>
            <p:cNvSpPr>
              <a:spLocks noChangeShapeType="1"/>
            </p:cNvSpPr>
            <p:nvPr/>
          </p:nvSpPr>
          <p:spPr bwMode="auto">
            <a:xfrm rot="5400000" flipV="1">
              <a:off x="4052833" y="3585184"/>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5" name="Line 26"/>
            <p:cNvSpPr>
              <a:spLocks noChangeShapeType="1"/>
            </p:cNvSpPr>
            <p:nvPr/>
          </p:nvSpPr>
          <p:spPr bwMode="auto">
            <a:xfrm rot="5400000">
              <a:off x="3926578" y="35851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6" name="Line 27"/>
            <p:cNvSpPr>
              <a:spLocks noChangeShapeType="1"/>
            </p:cNvSpPr>
            <p:nvPr/>
          </p:nvSpPr>
          <p:spPr bwMode="auto">
            <a:xfrm rot="5400000">
              <a:off x="3681395" y="35829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7" name="Line 28"/>
            <p:cNvSpPr>
              <a:spLocks noChangeShapeType="1"/>
            </p:cNvSpPr>
            <p:nvPr/>
          </p:nvSpPr>
          <p:spPr bwMode="auto">
            <a:xfrm rot="5400000">
              <a:off x="3453317" y="3585184"/>
              <a:ext cx="296946"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8" name="Line 29"/>
            <p:cNvSpPr>
              <a:spLocks noChangeShapeType="1"/>
            </p:cNvSpPr>
            <p:nvPr/>
          </p:nvSpPr>
          <p:spPr bwMode="auto">
            <a:xfrm rot="5400000" flipV="1">
              <a:off x="3093008" y="3593982"/>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29" name="Line 30"/>
            <p:cNvSpPr>
              <a:spLocks noChangeShapeType="1"/>
            </p:cNvSpPr>
            <p:nvPr/>
          </p:nvSpPr>
          <p:spPr bwMode="auto">
            <a:xfrm rot="5400000">
              <a:off x="2966603" y="35917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30" name="Line 31"/>
            <p:cNvSpPr>
              <a:spLocks noChangeShapeType="1"/>
            </p:cNvSpPr>
            <p:nvPr/>
          </p:nvSpPr>
          <p:spPr bwMode="auto">
            <a:xfrm rot="5400000">
              <a:off x="2723321" y="3589583"/>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31" name="Line 32"/>
            <p:cNvSpPr>
              <a:spLocks noChangeShapeType="1"/>
            </p:cNvSpPr>
            <p:nvPr/>
          </p:nvSpPr>
          <p:spPr bwMode="auto">
            <a:xfrm rot="5400000">
              <a:off x="2495244" y="3591782"/>
              <a:ext cx="299145"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32" name="Line 33"/>
            <p:cNvSpPr>
              <a:spLocks noChangeShapeType="1"/>
            </p:cNvSpPr>
            <p:nvPr/>
          </p:nvSpPr>
          <p:spPr bwMode="auto">
            <a:xfrm rot="5400000" flipV="1">
              <a:off x="2136984" y="3587383"/>
              <a:ext cx="536702" cy="0"/>
            </a:xfrm>
            <a:prstGeom prst="line">
              <a:avLst/>
            </a:prstGeom>
            <a:noFill/>
            <a:ln w="15875">
              <a:solidFill>
                <a:schemeClr val="tx1"/>
              </a:solidFill>
              <a:round/>
              <a:headEnd/>
              <a:tailEnd type="none" w="med" len="lg"/>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rgbClr val="000000"/>
                </a:solidFill>
                <a:latin typeface="Arial" pitchFamily="34" charset="0"/>
              </a:endParaRPr>
            </a:p>
          </p:txBody>
        </p:sp>
        <p:sp>
          <p:nvSpPr>
            <p:cNvPr id="33" name="Text Box 39"/>
            <p:cNvSpPr txBox="1">
              <a:spLocks noChangeArrowheads="1"/>
            </p:cNvSpPr>
            <p:nvPr/>
          </p:nvSpPr>
          <p:spPr bwMode="auto">
            <a:xfrm>
              <a:off x="7330899" y="3791946"/>
              <a:ext cx="514982"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a:solidFill>
                    <a:srgbClr val="000000"/>
                  </a:solidFill>
                </a:rPr>
                <a:t>°C</a:t>
              </a:r>
            </a:p>
          </p:txBody>
        </p:sp>
        <p:sp>
          <p:nvSpPr>
            <p:cNvPr id="34" name="Rectangle 40"/>
            <p:cNvSpPr>
              <a:spLocks noChangeArrowheads="1"/>
            </p:cNvSpPr>
            <p:nvPr/>
          </p:nvSpPr>
          <p:spPr bwMode="auto">
            <a:xfrm>
              <a:off x="2209799" y="3316698"/>
              <a:ext cx="5045977" cy="246489"/>
            </a:xfrm>
            <a:prstGeom prst="rect">
              <a:avLst/>
            </a:prstGeom>
            <a:solidFill>
              <a:schemeClr val="bg1"/>
            </a:solidFill>
            <a:ln>
              <a:noFill/>
            </a:ln>
            <a:extLs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nchor="ctr"/>
            <a:lstStyle/>
            <a:p>
              <a:pPr defTabSz="914400" fontAlgn="base">
                <a:spcBef>
                  <a:spcPct val="0"/>
                </a:spcBef>
                <a:spcAft>
                  <a:spcPct val="0"/>
                </a:spcAft>
              </a:pPr>
              <a:endParaRPr lang="en-US" sz="1600">
                <a:solidFill>
                  <a:srgbClr val="000000"/>
                </a:solidFill>
                <a:latin typeface="Arial" pitchFamily="34" charset="0"/>
              </a:endParaRPr>
            </a:p>
          </p:txBody>
        </p:sp>
        <p:sp>
          <p:nvSpPr>
            <p:cNvPr id="35" name="Rectangle 41"/>
            <p:cNvSpPr>
              <a:spLocks noChangeArrowheads="1"/>
            </p:cNvSpPr>
            <p:nvPr/>
          </p:nvSpPr>
          <p:spPr bwMode="auto">
            <a:xfrm rot="5400000">
              <a:off x="4170312" y="1736374"/>
              <a:ext cx="406400" cy="3160650"/>
            </a:xfrm>
            <a:prstGeom prst="rect">
              <a:avLst/>
            </a:prstGeom>
            <a:solidFill>
              <a:schemeClr val="bg1">
                <a:lumMod val="50000"/>
              </a:schemeClr>
            </a:solidFill>
            <a:ln>
              <a:noFill/>
            </a:ln>
            <a:extLst>
              <a:ext uri="{91240B29-F687-4F45-9708-019B960494DF}">
                <a14:hiddenLine xmlns:a14="http://schemas.microsoft.com/office/drawing/2010/main" w="15875" algn="ctr">
                  <a:solidFill>
                    <a:srgbClr val="000000"/>
                  </a:solidFill>
                  <a:miter lim="800000"/>
                  <a:headEnd/>
                  <a:tailEnd type="none" w="med" len="lg"/>
                </a14:hiddenLine>
              </a:ext>
            </a:extLst>
          </p:spPr>
          <p:txBody>
            <a:bodyPr rot="10800000" vert="eaVert" wrap="none" anchor="ctr"/>
            <a:lstStyle/>
            <a:p>
              <a:pPr defTabSz="914400" fontAlgn="base">
                <a:spcBef>
                  <a:spcPct val="0"/>
                </a:spcBef>
                <a:spcAft>
                  <a:spcPct val="0"/>
                </a:spcAft>
                <a:defRPr/>
              </a:pPr>
              <a:endParaRPr lang="en-US" sz="1600">
                <a:solidFill>
                  <a:srgbClr val="000000"/>
                </a:solidFill>
                <a:latin typeface="Arial" pitchFamily="34" charset="0"/>
              </a:endParaRPr>
            </a:p>
          </p:txBody>
        </p:sp>
        <p:sp>
          <p:nvSpPr>
            <p:cNvPr id="36" name="Rectangle 42"/>
            <p:cNvSpPr>
              <a:spLocks noChangeArrowheads="1"/>
            </p:cNvSpPr>
            <p:nvPr/>
          </p:nvSpPr>
          <p:spPr bwMode="auto">
            <a:xfrm rot="5400000">
              <a:off x="5814073" y="1671354"/>
              <a:ext cx="407987" cy="2365182"/>
            </a:xfrm>
            <a:prstGeom prst="rect">
              <a:avLst/>
            </a:prstGeom>
            <a:solidFill>
              <a:schemeClr val="bg1">
                <a:lumMod val="50000"/>
              </a:schemeClr>
            </a:solidFill>
            <a:ln>
              <a:noFill/>
            </a:ln>
            <a:extLst>
              <a:ext uri="{91240B29-F687-4F45-9708-019B960494DF}">
                <a14:hiddenLine xmlns:a14="http://schemas.microsoft.com/office/drawing/2010/main" w="15875" algn="ctr">
                  <a:solidFill>
                    <a:srgbClr val="000000"/>
                  </a:solidFill>
                  <a:miter lim="800000"/>
                  <a:headEnd/>
                  <a:tailEnd type="none" w="med" len="lg"/>
                </a14:hiddenLine>
              </a:ext>
            </a:extLst>
          </p:spPr>
          <p:txBody>
            <a:bodyPr rot="10800000" vert="eaVert" wrap="none" anchor="ctr"/>
            <a:lstStyle/>
            <a:p>
              <a:pPr defTabSz="914400" fontAlgn="base">
                <a:spcBef>
                  <a:spcPct val="0"/>
                </a:spcBef>
                <a:spcAft>
                  <a:spcPct val="0"/>
                </a:spcAft>
                <a:defRPr/>
              </a:pPr>
              <a:endParaRPr lang="en-US" sz="1600">
                <a:solidFill>
                  <a:srgbClr val="000000"/>
                </a:solidFill>
                <a:latin typeface="Arial" pitchFamily="34" charset="0"/>
              </a:endParaRPr>
            </a:p>
          </p:txBody>
        </p:sp>
        <p:sp>
          <p:nvSpPr>
            <p:cNvPr id="37" name="Text Box 43"/>
            <p:cNvSpPr txBox="1">
              <a:spLocks noChangeArrowheads="1"/>
            </p:cNvSpPr>
            <p:nvPr/>
          </p:nvSpPr>
          <p:spPr bwMode="auto">
            <a:xfrm>
              <a:off x="3496197" y="3137312"/>
              <a:ext cx="2062719"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b="1" i="1" dirty="0" smtClean="0">
                  <a:solidFill>
                    <a:srgbClr val="FFFFFF"/>
                  </a:solidFill>
                </a:rPr>
                <a:t>60/40 solar salt</a:t>
              </a:r>
              <a:endParaRPr lang="en-US" sz="1600" b="1" i="1" dirty="0">
                <a:solidFill>
                  <a:srgbClr val="FFFFFF"/>
                </a:solidFill>
              </a:endParaRPr>
            </a:p>
          </p:txBody>
        </p:sp>
        <p:sp>
          <p:nvSpPr>
            <p:cNvPr id="38" name="Text Box 44"/>
            <p:cNvSpPr txBox="1">
              <a:spLocks noChangeArrowheads="1"/>
            </p:cNvSpPr>
            <p:nvPr/>
          </p:nvSpPr>
          <p:spPr bwMode="auto">
            <a:xfrm>
              <a:off x="5492883" y="2672175"/>
              <a:ext cx="1121312"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b="1" i="1" dirty="0" err="1">
                  <a:solidFill>
                    <a:srgbClr val="FFFFFF"/>
                  </a:solidFill>
                </a:rPr>
                <a:t>FLiNaK</a:t>
              </a:r>
              <a:endParaRPr lang="en-US" sz="1600" b="1" i="1" dirty="0">
                <a:solidFill>
                  <a:srgbClr val="FFFFFF"/>
                </a:solidFill>
              </a:endParaRPr>
            </a:p>
          </p:txBody>
        </p:sp>
        <p:sp>
          <p:nvSpPr>
            <p:cNvPr id="39" name="Rectangle 46"/>
            <p:cNvSpPr>
              <a:spLocks noChangeArrowheads="1"/>
            </p:cNvSpPr>
            <p:nvPr/>
          </p:nvSpPr>
          <p:spPr bwMode="auto">
            <a:xfrm rot="5400000">
              <a:off x="4786579" y="175093"/>
              <a:ext cx="420688" cy="4407471"/>
            </a:xfrm>
            <a:prstGeom prst="rect">
              <a:avLst/>
            </a:prstGeom>
            <a:solidFill>
              <a:srgbClr val="0000FF"/>
            </a:solidFill>
            <a:ln>
              <a:noFill/>
            </a:ln>
            <a:extLst>
              <a:ext uri="{91240B29-F687-4F45-9708-019B960494DF}">
                <a14:hiddenLine xmlns:a14="http://schemas.microsoft.com/office/drawing/2010/main" w="15875" algn="ctr">
                  <a:solidFill>
                    <a:srgbClr val="000000"/>
                  </a:solidFill>
                  <a:miter lim="800000"/>
                  <a:headEnd/>
                  <a:tailEnd type="none" w="med" len="lg"/>
                </a14:hiddenLine>
              </a:ext>
            </a:extLst>
          </p:spPr>
          <p:txBody>
            <a:bodyPr rot="10800000" vert="eaVert" wrap="none" anchor="ctr"/>
            <a:lstStyle/>
            <a:p>
              <a:pPr defTabSz="914400" fontAlgn="base">
                <a:spcBef>
                  <a:spcPct val="0"/>
                </a:spcBef>
                <a:spcAft>
                  <a:spcPct val="0"/>
                </a:spcAft>
              </a:pPr>
              <a:endParaRPr lang="en-US" sz="1600">
                <a:solidFill>
                  <a:srgbClr val="000000"/>
                </a:solidFill>
                <a:latin typeface="Arial" pitchFamily="34" charset="0"/>
              </a:endParaRPr>
            </a:p>
          </p:txBody>
        </p:sp>
        <p:sp>
          <p:nvSpPr>
            <p:cNvPr id="40" name="Text Box 47"/>
            <p:cNvSpPr txBox="1">
              <a:spLocks noChangeArrowheads="1"/>
            </p:cNvSpPr>
            <p:nvPr/>
          </p:nvSpPr>
          <p:spPr bwMode="auto">
            <a:xfrm>
              <a:off x="4126765" y="2194679"/>
              <a:ext cx="2032802" cy="4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14400" eaLnBrk="1" fontAlgn="base" hangingPunct="1">
                <a:spcBef>
                  <a:spcPct val="0"/>
                </a:spcBef>
                <a:spcAft>
                  <a:spcPct val="0"/>
                </a:spcAft>
              </a:pPr>
              <a:r>
                <a:rPr lang="en-US" sz="1600" b="1" i="1" dirty="0">
                  <a:solidFill>
                    <a:srgbClr val="FFFFFF"/>
                  </a:solidFill>
                </a:rPr>
                <a:t>Saltstream 700</a:t>
              </a:r>
            </a:p>
          </p:txBody>
        </p:sp>
      </p:gr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21129" y="3716521"/>
            <a:ext cx="2057286" cy="24942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071" y="3716521"/>
            <a:ext cx="1870654" cy="2494206"/>
          </a:xfrm>
          <a:prstGeom prst="rect">
            <a:avLst/>
          </a:prstGeom>
          <a:ln>
            <a:noFill/>
          </a:ln>
          <a:effectLst>
            <a:outerShdw blurRad="292100" dist="139700" dir="2700000" algn="tl" rotWithShape="0">
              <a:srgbClr val="333333">
                <a:alpha val="65000"/>
              </a:srgbClr>
            </a:outerShdw>
          </a:effectLst>
        </p:spPr>
      </p:pic>
      <p:sp>
        <p:nvSpPr>
          <p:cNvPr id="45" name="Rectangle 44"/>
          <p:cNvSpPr/>
          <p:nvPr/>
        </p:nvSpPr>
        <p:spPr>
          <a:xfrm>
            <a:off x="6848286" y="3951240"/>
            <a:ext cx="1138453" cy="307777"/>
          </a:xfrm>
          <a:prstGeom prst="rect">
            <a:avLst/>
          </a:prstGeom>
        </p:spPr>
        <p:txBody>
          <a:bodyPr wrap="none">
            <a:spAutoFit/>
          </a:bodyPr>
          <a:lstStyle/>
          <a:p>
            <a:r>
              <a:rPr lang="en-US" sz="1400" b="1" dirty="0" err="1" smtClean="0">
                <a:solidFill>
                  <a:schemeClr val="bg1"/>
                </a:solidFill>
              </a:rPr>
              <a:t>Pastillation</a:t>
            </a:r>
            <a:endParaRPr lang="en-US" sz="1400" dirty="0">
              <a:solidFill>
                <a:schemeClr val="bg1"/>
              </a:solidFill>
            </a:endParaRPr>
          </a:p>
        </p:txBody>
      </p:sp>
      <p:sp>
        <p:nvSpPr>
          <p:cNvPr id="46" name="TextBox 45"/>
          <p:cNvSpPr txBox="1"/>
          <p:nvPr/>
        </p:nvSpPr>
        <p:spPr>
          <a:xfrm>
            <a:off x="509720" y="4641067"/>
            <a:ext cx="3182824" cy="1569660"/>
          </a:xfrm>
          <a:prstGeom prst="rect">
            <a:avLst/>
          </a:prstGeom>
          <a:noFill/>
        </p:spPr>
        <p:txBody>
          <a:bodyPr wrap="square" rtlCol="0">
            <a:spAutoFit/>
          </a:bodyPr>
          <a:lstStyle/>
          <a:p>
            <a:pPr algn="ctr"/>
            <a:r>
              <a:rPr lang="en-US" sz="2400" b="1" i="1" dirty="0" smtClean="0">
                <a:solidFill>
                  <a:srgbClr val="FF0000"/>
                </a:solidFill>
              </a:rPr>
              <a:t>Low melting point, stable fluids for applications from 50</a:t>
            </a:r>
            <a:r>
              <a:rPr lang="en-US" sz="2400" b="1" i="1" dirty="0" smtClean="0">
                <a:solidFill>
                  <a:srgbClr val="FF0000"/>
                </a:solidFill>
                <a:latin typeface="Calibri"/>
              </a:rPr>
              <a:t>°</a:t>
            </a:r>
            <a:r>
              <a:rPr lang="en-US" sz="2400" b="1" i="1" dirty="0" smtClean="0">
                <a:solidFill>
                  <a:srgbClr val="FF0000"/>
                </a:solidFill>
              </a:rPr>
              <a:t>C </a:t>
            </a:r>
            <a:r>
              <a:rPr lang="en-US" sz="2400" b="1" i="1" dirty="0">
                <a:solidFill>
                  <a:srgbClr val="FF0000"/>
                </a:solidFill>
              </a:rPr>
              <a:t>– </a:t>
            </a:r>
            <a:r>
              <a:rPr lang="en-US" sz="2400" b="1" i="1" dirty="0" smtClean="0">
                <a:solidFill>
                  <a:srgbClr val="FF0000"/>
                </a:solidFill>
              </a:rPr>
              <a:t>700 </a:t>
            </a:r>
            <a:r>
              <a:rPr lang="en-US" sz="2400" b="1" i="1" dirty="0" smtClean="0">
                <a:solidFill>
                  <a:srgbClr val="FF0000"/>
                </a:solidFill>
                <a:latin typeface="Calibri"/>
              </a:rPr>
              <a:t>°</a:t>
            </a:r>
            <a:r>
              <a:rPr lang="en-US" sz="2400" b="1" i="1" dirty="0" smtClean="0">
                <a:solidFill>
                  <a:srgbClr val="FF0000"/>
                </a:solidFill>
              </a:rPr>
              <a:t>C</a:t>
            </a:r>
            <a:endParaRPr lang="en-US" sz="2400" b="1" i="1" dirty="0">
              <a:solidFill>
                <a:srgbClr val="FF0000"/>
              </a:solidFill>
            </a:endParaRPr>
          </a:p>
        </p:txBody>
      </p:sp>
    </p:spTree>
    <p:extLst>
      <p:ext uri="{BB962C8B-B14F-4D97-AF65-F5344CB8AC3E}">
        <p14:creationId xmlns:p14="http://schemas.microsoft.com/office/powerpoint/2010/main" val="1752976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Haloglass</a:t>
            </a:r>
            <a:r>
              <a:rPr lang="en-US" baseline="30000" dirty="0" err="1" smtClean="0"/>
              <a:t>TM</a:t>
            </a:r>
            <a:endParaRPr lang="en-US" baseline="30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61" y="1285305"/>
            <a:ext cx="5057403" cy="400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V="1">
            <a:off x="4651060" y="1521948"/>
            <a:ext cx="4283959" cy="3212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32764" y="4851708"/>
            <a:ext cx="1989647" cy="430887"/>
          </a:xfrm>
          <a:prstGeom prst="rect">
            <a:avLst/>
          </a:prstGeom>
          <a:noFill/>
        </p:spPr>
        <p:txBody>
          <a:bodyPr wrap="none" rtlCol="0">
            <a:spAutoFit/>
          </a:bodyPr>
          <a:lstStyle/>
          <a:p>
            <a:r>
              <a:rPr lang="en-US" sz="2200" b="1" i="1" dirty="0" err="1" smtClean="0"/>
              <a:t>Haloglass</a:t>
            </a:r>
            <a:r>
              <a:rPr lang="en-US" sz="2200" b="1" i="1" dirty="0" smtClean="0"/>
              <a:t> RX</a:t>
            </a:r>
            <a:endParaRPr lang="en-US" sz="2200" b="1" i="1" dirty="0"/>
          </a:p>
        </p:txBody>
      </p:sp>
      <p:sp>
        <p:nvSpPr>
          <p:cNvPr id="8" name="TextBox 7"/>
          <p:cNvSpPr txBox="1"/>
          <p:nvPr/>
        </p:nvSpPr>
        <p:spPr>
          <a:xfrm>
            <a:off x="5798215" y="4854895"/>
            <a:ext cx="2005677" cy="430887"/>
          </a:xfrm>
          <a:prstGeom prst="rect">
            <a:avLst/>
          </a:prstGeom>
          <a:noFill/>
        </p:spPr>
        <p:txBody>
          <a:bodyPr wrap="none" rtlCol="0">
            <a:spAutoFit/>
          </a:bodyPr>
          <a:lstStyle/>
          <a:p>
            <a:r>
              <a:rPr lang="en-US" sz="2200" b="1" i="1" dirty="0" err="1" smtClean="0"/>
              <a:t>Haloglass</a:t>
            </a:r>
            <a:r>
              <a:rPr lang="en-US" sz="2200" b="1" i="1" dirty="0" smtClean="0"/>
              <a:t> CK</a:t>
            </a:r>
            <a:endParaRPr lang="en-US" sz="2200" b="1" i="1" dirty="0"/>
          </a:p>
        </p:txBody>
      </p:sp>
      <p:sp>
        <p:nvSpPr>
          <p:cNvPr id="7" name="TextBox 6"/>
          <p:cNvSpPr txBox="1"/>
          <p:nvPr/>
        </p:nvSpPr>
        <p:spPr>
          <a:xfrm>
            <a:off x="836726" y="5540147"/>
            <a:ext cx="7388665" cy="830997"/>
          </a:xfrm>
          <a:prstGeom prst="rect">
            <a:avLst/>
          </a:prstGeom>
          <a:noFill/>
        </p:spPr>
        <p:txBody>
          <a:bodyPr wrap="square" rtlCol="0">
            <a:spAutoFit/>
          </a:bodyPr>
          <a:lstStyle/>
          <a:p>
            <a:pPr algn="ctr"/>
            <a:r>
              <a:rPr lang="en-US" sz="2400" b="1" i="1" dirty="0" smtClean="0">
                <a:solidFill>
                  <a:srgbClr val="FF0000"/>
                </a:solidFill>
              </a:rPr>
              <a:t>Low viscosity, high heat capacity fluids for applications exceeding 1000 </a:t>
            </a:r>
            <a:r>
              <a:rPr lang="en-US" sz="2400" b="1" i="1" dirty="0" smtClean="0">
                <a:solidFill>
                  <a:srgbClr val="FF0000"/>
                </a:solidFill>
                <a:latin typeface="Calibri"/>
              </a:rPr>
              <a:t>°</a:t>
            </a:r>
            <a:r>
              <a:rPr lang="en-US" sz="2400" b="1" i="1" dirty="0" smtClean="0">
                <a:solidFill>
                  <a:srgbClr val="FF0000"/>
                </a:solidFill>
              </a:rPr>
              <a:t>C</a:t>
            </a:r>
            <a:endParaRPr lang="en-US" sz="2400" b="1" i="1" dirty="0">
              <a:solidFill>
                <a:srgbClr val="FF0000"/>
              </a:solidFill>
            </a:endParaRPr>
          </a:p>
        </p:txBody>
      </p:sp>
    </p:spTree>
    <p:extLst>
      <p:ext uri="{BB962C8B-B14F-4D97-AF65-F5344CB8AC3E}">
        <p14:creationId xmlns:p14="http://schemas.microsoft.com/office/powerpoint/2010/main" val="3279289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88554" y="1308620"/>
            <a:ext cx="6028874" cy="392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10"/>
          <p:cNvGrpSpPr>
            <a:grpSpLocks/>
          </p:cNvGrpSpPr>
          <p:nvPr/>
        </p:nvGrpSpPr>
        <p:grpSpPr bwMode="auto">
          <a:xfrm rot="18594420">
            <a:off x="3876080" y="1199224"/>
            <a:ext cx="933582" cy="547552"/>
            <a:chOff x="26397986" y="10726154"/>
            <a:chExt cx="2300818" cy="1349041"/>
          </a:xfrm>
        </p:grpSpPr>
        <p:sp>
          <p:nvSpPr>
            <p:cNvPr id="6" name="Left Arrow 5"/>
            <p:cNvSpPr/>
            <p:nvPr/>
          </p:nvSpPr>
          <p:spPr>
            <a:xfrm>
              <a:off x="26397986" y="10726154"/>
              <a:ext cx="1608222" cy="1349041"/>
            </a:xfrm>
            <a:prstGeom prst="lef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9"/>
            <p:cNvSpPr txBox="1">
              <a:spLocks noChangeArrowheads="1"/>
            </p:cNvSpPr>
            <p:nvPr/>
          </p:nvSpPr>
          <p:spPr bwMode="auto">
            <a:xfrm>
              <a:off x="26639153" y="11024403"/>
              <a:ext cx="2059651" cy="83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pitchFamily="34" charset="-128"/>
                </a:defRPr>
              </a:lvl1pPr>
              <a:lvl2pPr marL="742950" indent="-285750" eaLnBrk="0" hangingPunct="0">
                <a:defRPr sz="8600">
                  <a:solidFill>
                    <a:schemeClr val="tx1"/>
                  </a:solidFill>
                  <a:latin typeface="Arial" charset="0"/>
                  <a:ea typeface="ＭＳ Ｐゴシック" pitchFamily="34" charset="-128"/>
                </a:defRPr>
              </a:lvl2pPr>
              <a:lvl3pPr marL="1143000" indent="-228600" eaLnBrk="0" hangingPunct="0">
                <a:defRPr sz="8600">
                  <a:solidFill>
                    <a:schemeClr val="tx1"/>
                  </a:solidFill>
                  <a:latin typeface="Arial" charset="0"/>
                  <a:ea typeface="ＭＳ Ｐゴシック" pitchFamily="34" charset="-128"/>
                </a:defRPr>
              </a:lvl3pPr>
              <a:lvl4pPr marL="1600200" indent="-228600" eaLnBrk="0" hangingPunct="0">
                <a:defRPr sz="8600">
                  <a:solidFill>
                    <a:schemeClr val="tx1"/>
                  </a:solidFill>
                  <a:latin typeface="Arial" charset="0"/>
                  <a:ea typeface="ＭＳ Ｐゴシック" pitchFamily="34" charset="-128"/>
                </a:defRPr>
              </a:lvl4pPr>
              <a:lvl5pPr marL="2057400" indent="-228600" eaLnBrk="0" hangingPunct="0">
                <a:defRPr sz="8600">
                  <a:solidFill>
                    <a:schemeClr val="tx1"/>
                  </a:solidFill>
                  <a:latin typeface="Arial" charset="0"/>
                  <a:ea typeface="ＭＳ Ｐゴシック" pitchFamily="34"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9pPr>
            </a:lstStyle>
            <a:p>
              <a:pPr eaLnBrk="1" hangingPunct="1"/>
              <a:r>
                <a:rPr lang="en-US" sz="1400" dirty="0">
                  <a:latin typeface="Arial Black" pitchFamily="34" charset="0"/>
                  <a:cs typeface="Aharoni" pitchFamily="2" charset="-79"/>
                </a:rPr>
                <a:t>5 kW</a:t>
              </a:r>
            </a:p>
          </p:txBody>
        </p:sp>
      </p:grpSp>
      <p:grpSp>
        <p:nvGrpSpPr>
          <p:cNvPr id="8" name="Group 11"/>
          <p:cNvGrpSpPr>
            <a:grpSpLocks/>
          </p:cNvGrpSpPr>
          <p:nvPr/>
        </p:nvGrpSpPr>
        <p:grpSpPr bwMode="auto">
          <a:xfrm>
            <a:off x="4831852" y="1167679"/>
            <a:ext cx="546908" cy="891409"/>
            <a:chOff x="23684984" y="11891070"/>
            <a:chExt cx="1349041" cy="2196659"/>
          </a:xfrm>
        </p:grpSpPr>
        <p:sp>
          <p:nvSpPr>
            <p:cNvPr id="9" name="Left Arrow 8"/>
            <p:cNvSpPr/>
            <p:nvPr/>
          </p:nvSpPr>
          <p:spPr>
            <a:xfrm rot="7636849">
              <a:off x="23555476" y="12609180"/>
              <a:ext cx="1608057" cy="1349041"/>
            </a:xfrm>
            <a:prstGeom prst="lef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TextBox 73"/>
            <p:cNvSpPr txBox="1">
              <a:spLocks noChangeArrowheads="1"/>
            </p:cNvSpPr>
            <p:nvPr/>
          </p:nvSpPr>
          <p:spPr bwMode="auto">
            <a:xfrm rot="18436678">
              <a:off x="23479164" y="12558888"/>
              <a:ext cx="2169884" cy="83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pitchFamily="34" charset="-128"/>
                </a:defRPr>
              </a:lvl1pPr>
              <a:lvl2pPr marL="742950" indent="-285750" eaLnBrk="0" hangingPunct="0">
                <a:defRPr sz="8600">
                  <a:solidFill>
                    <a:schemeClr val="tx1"/>
                  </a:solidFill>
                  <a:latin typeface="Arial" charset="0"/>
                  <a:ea typeface="ＭＳ Ｐゴシック" pitchFamily="34" charset="-128"/>
                </a:defRPr>
              </a:lvl2pPr>
              <a:lvl3pPr marL="1143000" indent="-228600" eaLnBrk="0" hangingPunct="0">
                <a:defRPr sz="8600">
                  <a:solidFill>
                    <a:schemeClr val="tx1"/>
                  </a:solidFill>
                  <a:latin typeface="Arial" charset="0"/>
                  <a:ea typeface="ＭＳ Ｐゴシック" pitchFamily="34" charset="-128"/>
                </a:defRPr>
              </a:lvl3pPr>
              <a:lvl4pPr marL="1600200" indent="-228600" eaLnBrk="0" hangingPunct="0">
                <a:defRPr sz="8600">
                  <a:solidFill>
                    <a:schemeClr val="tx1"/>
                  </a:solidFill>
                  <a:latin typeface="Arial" charset="0"/>
                  <a:ea typeface="ＭＳ Ｐゴシック" pitchFamily="34" charset="-128"/>
                </a:defRPr>
              </a:lvl4pPr>
              <a:lvl5pPr marL="2057400" indent="-228600" eaLnBrk="0" hangingPunct="0">
                <a:defRPr sz="8600">
                  <a:solidFill>
                    <a:schemeClr val="tx1"/>
                  </a:solidFill>
                  <a:latin typeface="Arial" charset="0"/>
                  <a:ea typeface="ＭＳ Ｐゴシック" pitchFamily="34" charset="-128"/>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pitchFamily="34" charset="-128"/>
                </a:defRPr>
              </a:lvl9pPr>
            </a:lstStyle>
            <a:p>
              <a:pPr eaLnBrk="1" hangingPunct="1"/>
              <a:r>
                <a:rPr lang="en-US" sz="1400" dirty="0">
                  <a:latin typeface="Arial Black" pitchFamily="34" charset="0"/>
                  <a:cs typeface="Aharoni" pitchFamily="2" charset="-79"/>
                </a:rPr>
                <a:t>5 kW</a:t>
              </a:r>
            </a:p>
          </p:txBody>
        </p:sp>
      </p:grpSp>
      <p:sp>
        <p:nvSpPr>
          <p:cNvPr id="2" name="Title 1"/>
          <p:cNvSpPr>
            <a:spLocks noGrp="1"/>
          </p:cNvSpPr>
          <p:nvPr>
            <p:ph type="title"/>
          </p:nvPr>
        </p:nvSpPr>
        <p:spPr/>
        <p:txBody>
          <a:bodyPr/>
          <a:lstStyle/>
          <a:p>
            <a:r>
              <a:rPr lang="en-US" dirty="0" smtClean="0"/>
              <a:t>Highest temperature thermal storage</a:t>
            </a:r>
            <a:endParaRPr lang="en-US" dirty="0"/>
          </a:p>
        </p:txBody>
      </p:sp>
      <p:sp>
        <p:nvSpPr>
          <p:cNvPr id="3" name="Content Placeholder 2"/>
          <p:cNvSpPr>
            <a:spLocks noGrp="1"/>
          </p:cNvSpPr>
          <p:nvPr>
            <p:ph idx="1"/>
          </p:nvPr>
        </p:nvSpPr>
        <p:spPr>
          <a:xfrm>
            <a:off x="704850" y="5390971"/>
            <a:ext cx="8269043" cy="1116153"/>
          </a:xfrm>
        </p:spPr>
        <p:txBody>
          <a:bodyPr/>
          <a:lstStyle/>
          <a:p>
            <a:r>
              <a:rPr lang="en-US" dirty="0" smtClean="0"/>
              <a:t>Pilot scale 700 </a:t>
            </a:r>
            <a:r>
              <a:rPr lang="en-US" dirty="0" smtClean="0">
                <a:latin typeface="Calibri"/>
              </a:rPr>
              <a:t>°</a:t>
            </a:r>
            <a:r>
              <a:rPr lang="en-US" dirty="0" smtClean="0"/>
              <a:t>C thermal storage system complete (30 kWh, 300 kg salt)</a:t>
            </a:r>
          </a:p>
          <a:p>
            <a:r>
              <a:rPr lang="en-US" dirty="0" smtClean="0"/>
              <a:t>Funded by $1 million NREL </a:t>
            </a:r>
            <a:r>
              <a:rPr lang="en-US" dirty="0" err="1" smtClean="0"/>
              <a:t>SunShot</a:t>
            </a:r>
            <a:r>
              <a:rPr lang="en-US" dirty="0" smtClean="0"/>
              <a:t> Incubator award</a:t>
            </a:r>
            <a:endParaRPr lang="en-US" dirty="0"/>
          </a:p>
        </p:txBody>
      </p:sp>
      <p:sp>
        <p:nvSpPr>
          <p:cNvPr id="13" name="TextBox 12"/>
          <p:cNvSpPr txBox="1"/>
          <p:nvPr/>
        </p:nvSpPr>
        <p:spPr>
          <a:xfrm>
            <a:off x="2328528" y="4380338"/>
            <a:ext cx="968342" cy="276999"/>
          </a:xfrm>
          <a:prstGeom prst="rect">
            <a:avLst/>
          </a:prstGeom>
          <a:noFill/>
        </p:spPr>
        <p:txBody>
          <a:bodyPr wrap="none" rtlCol="0">
            <a:spAutoFit/>
          </a:bodyPr>
          <a:lstStyle/>
          <a:p>
            <a:r>
              <a:rPr lang="en-US" sz="1200" b="1" u="sng" dirty="0" smtClean="0"/>
              <a:t>HOT TANK</a:t>
            </a:r>
            <a:endParaRPr lang="en-US" sz="1200" b="1" u="sng" dirty="0"/>
          </a:p>
        </p:txBody>
      </p:sp>
    </p:spTree>
    <p:extLst>
      <p:ext uri="{BB962C8B-B14F-4D97-AF65-F5344CB8AC3E}">
        <p14:creationId xmlns:p14="http://schemas.microsoft.com/office/powerpoint/2010/main" val="4014691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Halotechnics thermal fluids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700" y="1729301"/>
            <a:ext cx="6801800" cy="4020111"/>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3228975" y="4486275"/>
            <a:ext cx="395287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747738" y="2368033"/>
            <a:ext cx="4396262" cy="1692771"/>
          </a:xfrm>
          <a:prstGeom prst="rect">
            <a:avLst/>
          </a:prstGeom>
          <a:noFill/>
        </p:spPr>
        <p:txBody>
          <a:bodyPr wrap="square" rtlCol="0">
            <a:spAutoFit/>
          </a:bodyPr>
          <a:lstStyle/>
          <a:p>
            <a:r>
              <a:rPr lang="en-US" sz="2800" b="1" i="1" dirty="0" smtClean="0">
                <a:solidFill>
                  <a:srgbClr val="FF0000"/>
                </a:solidFill>
              </a:rPr>
              <a:t>Saltstream and </a:t>
            </a:r>
            <a:r>
              <a:rPr lang="en-US" sz="2800" b="1" i="1" dirty="0" err="1" smtClean="0">
                <a:solidFill>
                  <a:srgbClr val="FF0000"/>
                </a:solidFill>
              </a:rPr>
              <a:t>Haloglass</a:t>
            </a:r>
            <a:endParaRPr lang="en-US" sz="2800" b="1" dirty="0" smtClean="0">
              <a:solidFill>
                <a:srgbClr val="FF0000"/>
              </a:solidFill>
            </a:endParaRPr>
          </a:p>
          <a:p>
            <a:r>
              <a:rPr lang="en-US" sz="2400" b="1" dirty="0" smtClean="0"/>
              <a:t>Enabling a new class of applications in extreme heat</a:t>
            </a:r>
            <a:endParaRPr lang="en-US" sz="2400" b="1" dirty="0"/>
          </a:p>
        </p:txBody>
      </p:sp>
    </p:spTree>
    <p:extLst>
      <p:ext uri="{BB962C8B-B14F-4D97-AF65-F5344CB8AC3E}">
        <p14:creationId xmlns:p14="http://schemas.microsoft.com/office/powerpoint/2010/main" val="302750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l="5725" r="3417" b="2107"/>
          <a:stretch/>
        </p:blipFill>
        <p:spPr bwMode="auto">
          <a:xfrm>
            <a:off x="3606567" y="1247037"/>
            <a:ext cx="2046265" cy="1742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514350" y="4487364"/>
            <a:ext cx="8181975" cy="2019646"/>
            <a:chOff x="1106410" y="3206002"/>
            <a:chExt cx="7010400" cy="2258733"/>
          </a:xfrm>
        </p:grpSpPr>
        <p:sp>
          <p:nvSpPr>
            <p:cNvPr id="12" name="Oval 11"/>
            <p:cNvSpPr/>
            <p:nvPr/>
          </p:nvSpPr>
          <p:spPr>
            <a:xfrm>
              <a:off x="1106410" y="4049804"/>
              <a:ext cx="7002441" cy="1414931"/>
            </a:xfrm>
            <a:prstGeom prst="ellipse">
              <a:avLst/>
            </a:prstGeom>
            <a:solidFill>
              <a:srgbClr val="B3CC94"/>
            </a:solidFill>
            <a:ln w="25400" cap="flat" cmpd="sng" algn="ctr">
              <a:solidFill>
                <a:srgbClr val="B3CC94">
                  <a:shade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kern="0" dirty="0">
                <a:solidFill>
                  <a:schemeClr val="tx1"/>
                </a:solidFill>
                <a:latin typeface="Arial" pitchFamily="34" charset="0"/>
                <a:cs typeface="Arial" pitchFamily="34" charset="0"/>
              </a:endParaRPr>
            </a:p>
          </p:txBody>
        </p:sp>
        <p:sp>
          <p:nvSpPr>
            <p:cNvPr id="13" name="Rectangle 12"/>
            <p:cNvSpPr/>
            <p:nvPr/>
          </p:nvSpPr>
          <p:spPr>
            <a:xfrm>
              <a:off x="1114369" y="3859624"/>
              <a:ext cx="7002441" cy="878597"/>
            </a:xfrm>
            <a:prstGeom prst="rect">
              <a:avLst/>
            </a:prstGeom>
            <a:solidFill>
              <a:srgbClr val="B3CC94"/>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kern="0" dirty="0">
                <a:solidFill>
                  <a:schemeClr val="tx1"/>
                </a:solidFill>
                <a:latin typeface="Arial" pitchFamily="34" charset="0"/>
                <a:cs typeface="Arial" pitchFamily="34" charset="0"/>
              </a:endParaRPr>
            </a:p>
          </p:txBody>
        </p:sp>
        <p:sp>
          <p:nvSpPr>
            <p:cNvPr id="14" name="Oval 13"/>
            <p:cNvSpPr/>
            <p:nvPr/>
          </p:nvSpPr>
          <p:spPr>
            <a:xfrm>
              <a:off x="1106410" y="3206002"/>
              <a:ext cx="7002441" cy="1414931"/>
            </a:xfrm>
            <a:prstGeom prst="ellipse">
              <a:avLst/>
            </a:prstGeom>
            <a:solidFill>
              <a:srgbClr val="B3CC94"/>
            </a:solidFill>
            <a:ln w="25400" cap="flat" cmpd="sng" algn="ctr">
              <a:solidFill>
                <a:srgbClr val="B3CC94">
                  <a:shade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kern="0">
                <a:solidFill>
                  <a:schemeClr val="tx1"/>
                </a:solidFill>
                <a:latin typeface="Arial" pitchFamily="34" charset="0"/>
                <a:cs typeface="Arial" pitchFamily="34" charset="0"/>
              </a:endParaRPr>
            </a:p>
          </p:txBody>
        </p:sp>
        <p:cxnSp>
          <p:nvCxnSpPr>
            <p:cNvPr id="15" name="Straight Connector 14"/>
            <p:cNvCxnSpPr>
              <a:stCxn id="14" idx="2"/>
              <a:endCxn id="12" idx="2"/>
            </p:cNvCxnSpPr>
            <p:nvPr/>
          </p:nvCxnSpPr>
          <p:spPr>
            <a:xfrm>
              <a:off x="1106410" y="3913468"/>
              <a:ext cx="0" cy="843802"/>
            </a:xfrm>
            <a:prstGeom prst="line">
              <a:avLst/>
            </a:prstGeom>
            <a:solidFill>
              <a:srgbClr val="B3CC94"/>
            </a:solidFill>
            <a:ln w="25400" cap="flat" cmpd="sng" algn="ctr">
              <a:solidFill>
                <a:srgbClr val="B3CC94">
                  <a:shade val="50000"/>
                </a:srgbClr>
              </a:solidFill>
              <a:prstDash val="solid"/>
            </a:ln>
            <a:effectLst/>
          </p:spPr>
        </p:cxnSp>
        <p:cxnSp>
          <p:nvCxnSpPr>
            <p:cNvPr id="16" name="Straight Connector 15"/>
            <p:cNvCxnSpPr>
              <a:stCxn id="14" idx="6"/>
              <a:endCxn id="12" idx="6"/>
            </p:cNvCxnSpPr>
            <p:nvPr/>
          </p:nvCxnSpPr>
          <p:spPr>
            <a:xfrm>
              <a:off x="8108851" y="3913468"/>
              <a:ext cx="0" cy="843802"/>
            </a:xfrm>
            <a:prstGeom prst="line">
              <a:avLst/>
            </a:prstGeom>
            <a:solidFill>
              <a:srgbClr val="B3CC94"/>
            </a:solidFill>
            <a:ln w="25400" cap="flat" cmpd="sng" algn="ctr">
              <a:solidFill>
                <a:srgbClr val="B3CC94">
                  <a:shade val="50000"/>
                </a:srgbClr>
              </a:solidFill>
              <a:prstDash val="solid"/>
            </a:ln>
            <a:effectLst/>
          </p:spPr>
        </p:cxnSp>
        <p:sp>
          <p:nvSpPr>
            <p:cNvPr id="17" name="TextBox 16"/>
            <p:cNvSpPr txBox="1"/>
            <p:nvPr/>
          </p:nvSpPr>
          <p:spPr>
            <a:xfrm>
              <a:off x="2094849" y="4620932"/>
              <a:ext cx="5075272" cy="632205"/>
            </a:xfrm>
            <a:prstGeom prst="rect">
              <a:avLst/>
            </a:prstGeom>
            <a:noFill/>
          </p:spPr>
          <p:txBody>
            <a:bodyPr wrap="none" rtlCol="0">
              <a:prstTxWarp prst="textCanDown">
                <a:avLst>
                  <a:gd name="adj" fmla="val 33333"/>
                </a:avLst>
              </a:prstTxWarp>
              <a:spAutoFit/>
            </a:bodyPr>
            <a:lstStyle/>
            <a:p>
              <a:r>
                <a:rPr lang="en-US" b="1" dirty="0" smtClean="0">
                  <a:latin typeface="Arial" pitchFamily="34" charset="0"/>
                  <a:cs typeface="Arial" pitchFamily="34" charset="0"/>
                </a:rPr>
                <a:t> Halotechnics Thermal Fluids Platform </a:t>
              </a:r>
              <a:endParaRPr lang="en-US" b="1" dirty="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smtClean="0"/>
              <a:t>Halotechnics thermal fluids applications</a:t>
            </a:r>
            <a:endParaRPr lang="en-US" dirty="0"/>
          </a:p>
        </p:txBody>
      </p:sp>
      <p:sp>
        <p:nvSpPr>
          <p:cNvPr id="18" name="Flowchart: Magnetic Disk 17"/>
          <p:cNvSpPr/>
          <p:nvPr/>
        </p:nvSpPr>
        <p:spPr>
          <a:xfrm>
            <a:off x="3543301" y="4695825"/>
            <a:ext cx="2143124" cy="980689"/>
          </a:xfrm>
          <a:prstGeom prst="flowChartMagneticDisk">
            <a:avLst/>
          </a:prstGeom>
          <a:solidFill>
            <a:srgbClr val="B3CC94"/>
          </a:solidFill>
          <a:ln w="25400" cap="flat" cmpd="sng" algn="ctr">
            <a:solidFill>
              <a:srgbClr val="B3CC94">
                <a:shade val="50000"/>
              </a:srgbClr>
            </a:solidFill>
            <a:prstDash val="solid"/>
          </a:ln>
          <a:effectLst/>
        </p:spPr>
        <p:txBody>
          <a:bodyPr rtlCol="0" anchor="ctr"/>
          <a:lstStyle/>
          <a:p>
            <a:pPr lvl="0" algn="ctr">
              <a:defRPr/>
            </a:pPr>
            <a:r>
              <a:rPr lang="en-US" sz="1600" b="1" kern="0" dirty="0" smtClean="0">
                <a:latin typeface="Arial" pitchFamily="34" charset="0"/>
                <a:cs typeface="Arial" pitchFamily="34" charset="0"/>
              </a:rPr>
              <a:t>Energy</a:t>
            </a:r>
            <a:endParaRPr lang="en-US" sz="1600" b="1" kern="0" dirty="0">
              <a:latin typeface="Arial" pitchFamily="34" charset="0"/>
              <a:cs typeface="Arial" pitchFamily="34" charset="0"/>
            </a:endParaRPr>
          </a:p>
        </p:txBody>
      </p:sp>
      <p:sp>
        <p:nvSpPr>
          <p:cNvPr id="19" name="Flowchart: Magnetic Disk 18"/>
          <p:cNvSpPr/>
          <p:nvPr/>
        </p:nvSpPr>
        <p:spPr>
          <a:xfrm>
            <a:off x="6049614" y="4366418"/>
            <a:ext cx="2160935" cy="993595"/>
          </a:xfrm>
          <a:prstGeom prst="flowChartMagneticDisk">
            <a:avLst/>
          </a:prstGeom>
          <a:solidFill>
            <a:srgbClr val="B3CC94"/>
          </a:solidFill>
          <a:ln w="25400" cap="flat" cmpd="sng" algn="ctr">
            <a:solidFill>
              <a:srgbClr val="B3CC94">
                <a:shade val="50000"/>
              </a:srgbClr>
            </a:solidFill>
            <a:prstDash val="solid"/>
          </a:ln>
          <a:effectLst/>
        </p:spPr>
        <p:txBody>
          <a:bodyPr rtlCol="0" anchor="ctr"/>
          <a:lstStyle/>
          <a:p>
            <a:pPr lvl="0" algn="ctr">
              <a:defRPr/>
            </a:pPr>
            <a:r>
              <a:rPr lang="en-US" sz="1600" b="1" kern="0" dirty="0" smtClean="0">
                <a:latin typeface="Arial" pitchFamily="34" charset="0"/>
                <a:cs typeface="Arial" pitchFamily="34" charset="0"/>
              </a:rPr>
              <a:t>Waste Heat Recovery</a:t>
            </a:r>
            <a:endParaRPr lang="en-US" sz="1600" b="1" kern="0" dirty="0">
              <a:latin typeface="Arial" pitchFamily="34" charset="0"/>
              <a:cs typeface="Arial" pitchFamily="34"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2799"/>
          <a:stretch/>
        </p:blipFill>
        <p:spPr>
          <a:xfrm>
            <a:off x="6087267" y="1353129"/>
            <a:ext cx="2085629" cy="15609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87266" y="3012849"/>
            <a:ext cx="2085630" cy="14898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Flowchart: Magnetic Disk 19"/>
          <p:cNvSpPr/>
          <p:nvPr/>
        </p:nvSpPr>
        <p:spPr>
          <a:xfrm>
            <a:off x="861959" y="4366418"/>
            <a:ext cx="2271766" cy="993595"/>
          </a:xfrm>
          <a:prstGeom prst="flowChartMagneticDisk">
            <a:avLst/>
          </a:prstGeom>
          <a:solidFill>
            <a:srgbClr val="B3CC94"/>
          </a:solidFill>
          <a:ln w="25400" cap="flat" cmpd="sng" algn="ctr">
            <a:solidFill>
              <a:srgbClr val="B3CC9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effectLst/>
                <a:uLnTx/>
                <a:uFillTx/>
                <a:latin typeface="Arial" pitchFamily="34" charset="0"/>
                <a:cs typeface="Arial" pitchFamily="34" charset="0"/>
              </a:rPr>
              <a:t>Thermal Electricity Storage</a:t>
            </a:r>
          </a:p>
        </p:txBody>
      </p:sp>
      <p:pic>
        <p:nvPicPr>
          <p:cNvPr id="32" name="Picture 4" descr="http://gm-volt.com/wp-content/uploads/2011/05/109FB-CC-Plant-day8print.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995309" y="2942628"/>
            <a:ext cx="2024116" cy="15447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6986" t="13096" r="55998" b="25066"/>
          <a:stretch/>
        </p:blipFill>
        <p:spPr>
          <a:xfrm>
            <a:off x="3606567" y="3104865"/>
            <a:ext cx="2046265" cy="1781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6040089" y="2358119"/>
            <a:ext cx="1372794" cy="461665"/>
          </a:xfrm>
          <a:prstGeom prst="rect">
            <a:avLst/>
          </a:prstGeom>
          <a:noFill/>
        </p:spPr>
        <p:txBody>
          <a:bodyPr wrap="square" rtlCol="0">
            <a:spAutoFit/>
          </a:bodyPr>
          <a:lstStyle/>
          <a:p>
            <a:r>
              <a:rPr lang="en-US" sz="1200" b="1" dirty="0" smtClean="0">
                <a:solidFill>
                  <a:schemeClr val="bg1"/>
                </a:solidFill>
              </a:rPr>
              <a:t>Glass manufacturing</a:t>
            </a:r>
            <a:endParaRPr lang="en-US" sz="1200" b="1" dirty="0">
              <a:solidFill>
                <a:schemeClr val="bg1"/>
              </a:solidFill>
            </a:endParaRPr>
          </a:p>
        </p:txBody>
      </p:sp>
      <p:sp>
        <p:nvSpPr>
          <p:cNvPr id="36" name="TextBox 35"/>
          <p:cNvSpPr txBox="1"/>
          <p:nvPr/>
        </p:nvSpPr>
        <p:spPr>
          <a:xfrm>
            <a:off x="3577442" y="1666333"/>
            <a:ext cx="1345183" cy="461665"/>
          </a:xfrm>
          <a:prstGeom prst="rect">
            <a:avLst/>
          </a:prstGeom>
          <a:noFill/>
        </p:spPr>
        <p:txBody>
          <a:bodyPr wrap="square" rtlCol="0">
            <a:spAutoFit/>
          </a:bodyPr>
          <a:lstStyle/>
          <a:p>
            <a:r>
              <a:rPr lang="en-US" sz="1200" b="1" dirty="0" smtClean="0">
                <a:solidFill>
                  <a:schemeClr val="bg1"/>
                </a:solidFill>
              </a:rPr>
              <a:t>Heavy oil upgrading</a:t>
            </a:r>
            <a:endParaRPr lang="en-US" sz="1200" b="1" dirty="0">
              <a:solidFill>
                <a:schemeClr val="bg1"/>
              </a:solidFill>
            </a:endParaRPr>
          </a:p>
        </p:txBody>
      </p:sp>
      <p:sp>
        <p:nvSpPr>
          <p:cNvPr id="21" name="TextBox 20"/>
          <p:cNvSpPr txBox="1"/>
          <p:nvPr/>
        </p:nvSpPr>
        <p:spPr>
          <a:xfrm>
            <a:off x="1027835" y="2957456"/>
            <a:ext cx="1497002" cy="461665"/>
          </a:xfrm>
          <a:prstGeom prst="rect">
            <a:avLst/>
          </a:prstGeom>
          <a:noFill/>
        </p:spPr>
        <p:txBody>
          <a:bodyPr wrap="square" rtlCol="0">
            <a:spAutoFit/>
          </a:bodyPr>
          <a:lstStyle/>
          <a:p>
            <a:r>
              <a:rPr lang="en-US" sz="1200" b="1" dirty="0" smtClean="0"/>
              <a:t>Renewable peaker plant</a:t>
            </a:r>
            <a:endParaRPr lang="en-US" sz="1200" b="1" dirty="0"/>
          </a:p>
        </p:txBody>
      </p:sp>
      <p:pic>
        <p:nvPicPr>
          <p:cNvPr id="25"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a:stretch/>
        </p:blipFill>
        <p:spPr>
          <a:xfrm>
            <a:off x="995310" y="1419506"/>
            <a:ext cx="1999814" cy="1419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extBox 34"/>
          <p:cNvSpPr txBox="1"/>
          <p:nvPr/>
        </p:nvSpPr>
        <p:spPr>
          <a:xfrm>
            <a:off x="6048720" y="3114274"/>
            <a:ext cx="1334694" cy="461665"/>
          </a:xfrm>
          <a:prstGeom prst="rect">
            <a:avLst/>
          </a:prstGeom>
          <a:noFill/>
        </p:spPr>
        <p:txBody>
          <a:bodyPr wrap="square" rtlCol="0">
            <a:spAutoFit/>
          </a:bodyPr>
          <a:lstStyle/>
          <a:p>
            <a:r>
              <a:rPr lang="en-US" sz="1200" b="1" dirty="0" smtClean="0">
                <a:solidFill>
                  <a:schemeClr val="bg1"/>
                </a:solidFill>
              </a:rPr>
              <a:t>Steel manufacturing</a:t>
            </a:r>
            <a:endParaRPr lang="en-US" sz="1200" b="1" dirty="0">
              <a:solidFill>
                <a:schemeClr val="bg1"/>
              </a:solidFill>
            </a:endParaRPr>
          </a:p>
        </p:txBody>
      </p:sp>
      <p:sp>
        <p:nvSpPr>
          <p:cNvPr id="24" name="TextBox 23"/>
          <p:cNvSpPr txBox="1"/>
          <p:nvPr/>
        </p:nvSpPr>
        <p:spPr>
          <a:xfrm>
            <a:off x="1050138" y="2247854"/>
            <a:ext cx="1235675" cy="461665"/>
          </a:xfrm>
          <a:prstGeom prst="rect">
            <a:avLst/>
          </a:prstGeom>
          <a:noFill/>
        </p:spPr>
        <p:txBody>
          <a:bodyPr wrap="square" rtlCol="0">
            <a:spAutoFit/>
          </a:bodyPr>
          <a:lstStyle/>
          <a:p>
            <a:r>
              <a:rPr lang="en-US" sz="1200" b="1" dirty="0" smtClean="0">
                <a:solidFill>
                  <a:schemeClr val="bg1"/>
                </a:solidFill>
              </a:rPr>
              <a:t>Reliable </a:t>
            </a:r>
          </a:p>
          <a:p>
            <a:r>
              <a:rPr lang="en-US" sz="1200" b="1" dirty="0" smtClean="0">
                <a:solidFill>
                  <a:schemeClr val="bg1"/>
                </a:solidFill>
              </a:rPr>
              <a:t>wind power</a:t>
            </a:r>
          </a:p>
        </p:txBody>
      </p:sp>
      <p:sp>
        <p:nvSpPr>
          <p:cNvPr id="26" name="TextBox 25"/>
          <p:cNvSpPr txBox="1"/>
          <p:nvPr/>
        </p:nvSpPr>
        <p:spPr>
          <a:xfrm>
            <a:off x="3606567" y="3519895"/>
            <a:ext cx="1329415" cy="475802"/>
          </a:xfrm>
          <a:prstGeom prst="rect">
            <a:avLst/>
          </a:prstGeom>
          <a:solidFill>
            <a:srgbClr val="FFFFFF">
              <a:alpha val="50196"/>
            </a:srgbClr>
          </a:solidFill>
        </p:spPr>
        <p:txBody>
          <a:bodyPr wrap="square" rtlCol="0">
            <a:spAutoFit/>
          </a:bodyPr>
          <a:lstStyle/>
          <a:p>
            <a:r>
              <a:rPr lang="en-US" sz="1200" b="1" dirty="0" smtClean="0"/>
              <a:t>In-situ oil shale conversion</a:t>
            </a:r>
            <a:endParaRPr lang="en-US" sz="1200" b="1" dirty="0"/>
          </a:p>
        </p:txBody>
      </p:sp>
    </p:spTree>
    <p:extLst>
      <p:ext uri="{BB962C8B-B14F-4D97-AF65-F5344CB8AC3E}">
        <p14:creationId xmlns:p14="http://schemas.microsoft.com/office/powerpoint/2010/main" val="787045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heat engine electricity storage</a:t>
            </a:r>
            <a:endParaRPr lang="en-US" dirty="0"/>
          </a:p>
        </p:txBody>
      </p:sp>
      <p:sp>
        <p:nvSpPr>
          <p:cNvPr id="3" name="Content Placeholder 2"/>
          <p:cNvSpPr>
            <a:spLocks noGrp="1"/>
          </p:cNvSpPr>
          <p:nvPr>
            <p:ph idx="1"/>
          </p:nvPr>
        </p:nvSpPr>
        <p:spPr>
          <a:xfrm>
            <a:off x="180975" y="1476376"/>
            <a:ext cx="3876676" cy="4619624"/>
          </a:xfrm>
        </p:spPr>
        <p:txBody>
          <a:bodyPr/>
          <a:lstStyle/>
          <a:p>
            <a:r>
              <a:rPr lang="en-US" b="1" dirty="0" smtClean="0"/>
              <a:t>Efficient </a:t>
            </a:r>
            <a:r>
              <a:rPr lang="en-US" b="1" i="1" dirty="0" smtClean="0"/>
              <a:t>electricity storage </a:t>
            </a:r>
            <a:r>
              <a:rPr lang="en-US" b="1" dirty="0" smtClean="0"/>
              <a:t>enabled by Halotechnics thermal storage technology</a:t>
            </a:r>
          </a:p>
          <a:p>
            <a:r>
              <a:rPr lang="en-US" dirty="0" smtClean="0"/>
              <a:t>Grid scale storage that’s cheaper than </a:t>
            </a:r>
            <a:r>
              <a:rPr lang="en-US" dirty="0" err="1" smtClean="0"/>
              <a:t>peakers</a:t>
            </a:r>
            <a:endParaRPr lang="en-US" dirty="0" smtClean="0"/>
          </a:p>
          <a:p>
            <a:r>
              <a:rPr lang="en-US" dirty="0" smtClean="0"/>
              <a:t>70% round trip efficiency, $150/kWh capital </a:t>
            </a:r>
            <a:r>
              <a:rPr lang="en-US" dirty="0" smtClean="0"/>
              <a:t>cost (compare to batteries at $500+/kWh)</a:t>
            </a:r>
            <a:endParaRPr lang="en-US" dirty="0" smtClean="0"/>
          </a:p>
          <a:p>
            <a:r>
              <a:rPr lang="en-US" dirty="0" smtClean="0"/>
              <a:t>Scalable to hundreds of </a:t>
            </a:r>
            <a:r>
              <a:rPr lang="en-US" dirty="0" smtClean="0"/>
              <a:t>megawatts!</a:t>
            </a:r>
            <a:endParaRPr lang="en-US" dirty="0" smtClean="0"/>
          </a:p>
        </p:txBody>
      </p:sp>
      <p:grpSp>
        <p:nvGrpSpPr>
          <p:cNvPr id="11" name="Group 10"/>
          <p:cNvGrpSpPr/>
          <p:nvPr/>
        </p:nvGrpSpPr>
        <p:grpSpPr>
          <a:xfrm>
            <a:off x="4501112" y="1516888"/>
            <a:ext cx="4220602" cy="4199500"/>
            <a:chOff x="4501112" y="1516888"/>
            <a:chExt cx="4220602" cy="4199500"/>
          </a:xfrm>
        </p:grpSpPr>
        <p:cxnSp>
          <p:nvCxnSpPr>
            <p:cNvPr id="75" name="Straight Connector 74"/>
            <p:cNvCxnSpPr/>
            <p:nvPr/>
          </p:nvCxnSpPr>
          <p:spPr>
            <a:xfrm>
              <a:off x="6476257" y="2131290"/>
              <a:ext cx="0" cy="639965"/>
            </a:xfrm>
            <a:prstGeom prst="line">
              <a:avLst/>
            </a:prstGeom>
            <a:noFill/>
            <a:ln w="38100" cap="flat" cmpd="sng" algn="ctr">
              <a:solidFill>
                <a:srgbClr val="0000FF"/>
              </a:solidFill>
              <a:prstDash val="solid"/>
            </a:ln>
            <a:effectLst/>
          </p:spPr>
        </p:cxnSp>
        <p:sp>
          <p:nvSpPr>
            <p:cNvPr id="49" name="TextBox 48"/>
            <p:cNvSpPr txBox="1"/>
            <p:nvPr/>
          </p:nvSpPr>
          <p:spPr>
            <a:xfrm>
              <a:off x="4969948" y="2509645"/>
              <a:ext cx="1297150" cy="523220"/>
            </a:xfrm>
            <a:prstGeom prst="rect">
              <a:avLst/>
            </a:prstGeom>
            <a:noFill/>
          </p:spPr>
          <p:txBody>
            <a:bodyPr wrap="none" rtlCol="0">
              <a:spAutoFit/>
            </a:bodyPr>
            <a:lstStyle/>
            <a:p>
              <a:pPr>
                <a:defRPr/>
              </a:pPr>
              <a:r>
                <a:rPr lang="en-US" sz="1400" b="1" i="1" kern="0" dirty="0" smtClean="0">
                  <a:solidFill>
                    <a:srgbClr val="0000FF"/>
                  </a:solidFill>
                  <a:latin typeface="Arial" pitchFamily="34" charset="0"/>
                  <a:cs typeface="Arial" pitchFamily="34" charset="0"/>
                </a:rPr>
                <a:t>Halotechnics</a:t>
              </a:r>
            </a:p>
            <a:p>
              <a:pPr>
                <a:defRPr/>
              </a:pPr>
              <a:r>
                <a:rPr lang="en-US" sz="1400" b="1" i="1" kern="0" dirty="0" smtClean="0">
                  <a:solidFill>
                    <a:srgbClr val="0000FF"/>
                  </a:solidFill>
                  <a:latin typeface="Arial" pitchFamily="34" charset="0"/>
                  <a:cs typeface="Arial" pitchFamily="34" charset="0"/>
                </a:rPr>
                <a:t>hot storage</a:t>
              </a:r>
              <a:endParaRPr lang="en-US" sz="1400" b="1" i="1" kern="0" dirty="0">
                <a:solidFill>
                  <a:srgbClr val="0000FF"/>
                </a:solidFill>
                <a:latin typeface="Arial" pitchFamily="34" charset="0"/>
                <a:cs typeface="Arial" pitchFamily="34" charset="0"/>
              </a:endParaRPr>
            </a:p>
          </p:txBody>
        </p:sp>
        <p:grpSp>
          <p:nvGrpSpPr>
            <p:cNvPr id="46" name="Group 45"/>
            <p:cNvGrpSpPr/>
            <p:nvPr/>
          </p:nvGrpSpPr>
          <p:grpSpPr>
            <a:xfrm flipH="1">
              <a:off x="6079467" y="1524623"/>
              <a:ext cx="793580" cy="737290"/>
              <a:chOff x="3464654" y="3792819"/>
              <a:chExt cx="1393676" cy="600663"/>
            </a:xfrm>
            <a:solidFill>
              <a:srgbClr val="FF0000"/>
            </a:solidFill>
          </p:grpSpPr>
          <p:sp>
            <p:nvSpPr>
              <p:cNvPr id="47" name="Oval 4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48" name="Rectangle 4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0" name="Oval 59"/>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1" name="Straight Connector 60"/>
              <p:cNvCxnSpPr>
                <a:stCxn id="60" idx="2"/>
                <a:endCxn id="4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62" name="Straight Connector 61"/>
              <p:cNvCxnSpPr>
                <a:endCxn id="47"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64" name="Straight Connector 63"/>
            <p:cNvCxnSpPr/>
            <p:nvPr/>
          </p:nvCxnSpPr>
          <p:spPr>
            <a:xfrm>
              <a:off x="8206511" y="2135651"/>
              <a:ext cx="0" cy="639965"/>
            </a:xfrm>
            <a:prstGeom prst="line">
              <a:avLst/>
            </a:prstGeom>
            <a:noFill/>
            <a:ln w="38100" cap="flat" cmpd="sng" algn="ctr">
              <a:solidFill>
                <a:srgbClr val="0000FF"/>
              </a:solidFill>
              <a:prstDash val="solid"/>
            </a:ln>
            <a:effectLst/>
          </p:spPr>
        </p:cxnSp>
        <p:grpSp>
          <p:nvGrpSpPr>
            <p:cNvPr id="65" name="Group 64"/>
            <p:cNvGrpSpPr/>
            <p:nvPr/>
          </p:nvGrpSpPr>
          <p:grpSpPr>
            <a:xfrm flipH="1">
              <a:off x="7811030" y="1516888"/>
              <a:ext cx="795528" cy="740664"/>
              <a:chOff x="3464654" y="3792819"/>
              <a:chExt cx="1393676" cy="600663"/>
            </a:xfrm>
            <a:solidFill>
              <a:srgbClr val="FFFFFF">
                <a:lumMod val="50000"/>
              </a:srgbClr>
            </a:solidFill>
          </p:grpSpPr>
          <p:sp>
            <p:nvSpPr>
              <p:cNvPr id="66" name="Oval 65"/>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67" name="Rectangle 66"/>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8" name="Oval 67"/>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9" name="Straight Connector 68"/>
              <p:cNvCxnSpPr>
                <a:stCxn id="68" idx="2"/>
                <a:endCxn id="66"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70" name="Straight Connector 69"/>
              <p:cNvCxnSpPr>
                <a:endCxn id="66" idx="6"/>
              </p:cNvCxnSpPr>
              <p:nvPr/>
            </p:nvCxnSpPr>
            <p:spPr>
              <a:xfrm>
                <a:off x="4858329" y="3881552"/>
                <a:ext cx="0" cy="423197"/>
              </a:xfrm>
              <a:prstGeom prst="line">
                <a:avLst/>
              </a:prstGeom>
              <a:grpFill/>
              <a:ln w="25400" cap="flat" cmpd="sng" algn="ctr">
                <a:solidFill>
                  <a:srgbClr val="000000"/>
                </a:solidFill>
                <a:prstDash val="solid"/>
              </a:ln>
              <a:effectLst/>
            </p:spPr>
          </p:cxnSp>
        </p:grpSp>
        <p:sp>
          <p:nvSpPr>
            <p:cNvPr id="72" name="Rectangle 71"/>
            <p:cNvSpPr/>
            <p:nvPr/>
          </p:nvSpPr>
          <p:spPr>
            <a:xfrm rot="5400000">
              <a:off x="7109339" y="2253309"/>
              <a:ext cx="465483" cy="1222681"/>
            </a:xfrm>
            <a:prstGeom prst="rect">
              <a:avLst/>
            </a:prstGeom>
            <a:gradFill>
              <a:gsLst>
                <a:gs pos="0">
                  <a:schemeClr val="bg1">
                    <a:lumMod val="50000"/>
                  </a:schemeClr>
                </a:gs>
                <a:gs pos="100000">
                  <a:srgbClr val="FF0000"/>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sp>
          <p:nvSpPr>
            <p:cNvPr id="6" name="Trapezoid 5"/>
            <p:cNvSpPr/>
            <p:nvPr/>
          </p:nvSpPr>
          <p:spPr>
            <a:xfrm rot="16200000">
              <a:off x="7822480" y="3178072"/>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7" name="Trapezoid 6"/>
            <p:cNvSpPr/>
            <p:nvPr/>
          </p:nvSpPr>
          <p:spPr>
            <a:xfrm rot="5400000" flipH="1">
              <a:off x="5822228" y="3178139"/>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8" name="Rectangle 7"/>
            <p:cNvSpPr/>
            <p:nvPr/>
          </p:nvSpPr>
          <p:spPr>
            <a:xfrm>
              <a:off x="6721462" y="3535165"/>
              <a:ext cx="1217609"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9" name="Straight Connector 8"/>
            <p:cNvCxnSpPr/>
            <p:nvPr/>
          </p:nvCxnSpPr>
          <p:spPr>
            <a:xfrm>
              <a:off x="6599260" y="2966116"/>
              <a:ext cx="0" cy="346145"/>
            </a:xfrm>
            <a:prstGeom prst="line">
              <a:avLst/>
            </a:prstGeom>
            <a:noFill/>
            <a:ln w="25400" cap="flat" cmpd="sng" algn="ctr">
              <a:solidFill>
                <a:srgbClr val="000000"/>
              </a:solidFill>
              <a:prstDash val="solid"/>
            </a:ln>
            <a:effectLst/>
          </p:spPr>
        </p:cxnSp>
        <p:cxnSp>
          <p:nvCxnSpPr>
            <p:cNvPr id="39" name="Straight Connector 38"/>
            <p:cNvCxnSpPr/>
            <p:nvPr/>
          </p:nvCxnSpPr>
          <p:spPr>
            <a:xfrm>
              <a:off x="6599260" y="2966116"/>
              <a:ext cx="1488081" cy="0"/>
            </a:xfrm>
            <a:prstGeom prst="line">
              <a:avLst/>
            </a:prstGeom>
            <a:noFill/>
            <a:ln w="25400" cap="flat" cmpd="sng" algn="ctr">
              <a:solidFill>
                <a:srgbClr val="000000"/>
              </a:solidFill>
              <a:prstDash val="solid"/>
            </a:ln>
            <a:effectLst/>
          </p:spPr>
        </p:cxnSp>
        <p:cxnSp>
          <p:nvCxnSpPr>
            <p:cNvPr id="73" name="Straight Connector 72"/>
            <p:cNvCxnSpPr/>
            <p:nvPr/>
          </p:nvCxnSpPr>
          <p:spPr>
            <a:xfrm>
              <a:off x="8087000" y="2966116"/>
              <a:ext cx="0" cy="329446"/>
            </a:xfrm>
            <a:prstGeom prst="line">
              <a:avLst/>
            </a:prstGeom>
            <a:noFill/>
            <a:ln w="25400" cap="flat" cmpd="sng" algn="ctr">
              <a:solidFill>
                <a:srgbClr val="000000"/>
              </a:solidFill>
              <a:prstDash val="solid"/>
            </a:ln>
            <a:effectLst/>
          </p:spPr>
        </p:cxnSp>
        <p:sp>
          <p:nvSpPr>
            <p:cNvPr id="5" name="Rectangle 4"/>
            <p:cNvSpPr/>
            <p:nvPr/>
          </p:nvSpPr>
          <p:spPr>
            <a:xfrm rot="5400000">
              <a:off x="7114409" y="3788314"/>
              <a:ext cx="465483" cy="1222681"/>
            </a:xfrm>
            <a:prstGeom prst="rect">
              <a:avLst/>
            </a:prstGeom>
            <a:gradFill>
              <a:gsLst>
                <a:gs pos="0">
                  <a:schemeClr val="tx2">
                    <a:lumMod val="75000"/>
                  </a:schemeClr>
                </a:gs>
                <a:gs pos="100000">
                  <a:schemeClr val="bg1">
                    <a:lumMod val="50000"/>
                  </a:schemeClr>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cxnSp>
          <p:nvCxnSpPr>
            <p:cNvPr id="10" name="Straight Connector 9"/>
            <p:cNvCxnSpPr/>
            <p:nvPr/>
          </p:nvCxnSpPr>
          <p:spPr>
            <a:xfrm>
              <a:off x="6069710" y="4309189"/>
              <a:ext cx="2536848" cy="0"/>
            </a:xfrm>
            <a:prstGeom prst="line">
              <a:avLst/>
            </a:prstGeom>
            <a:noFill/>
            <a:ln w="25400" cap="flat" cmpd="sng" algn="ctr">
              <a:solidFill>
                <a:srgbClr val="000000"/>
              </a:solidFill>
              <a:prstDash val="solid"/>
            </a:ln>
            <a:effectLst/>
          </p:spPr>
        </p:cxnSp>
        <p:cxnSp>
          <p:nvCxnSpPr>
            <p:cNvPr id="42" name="Straight Connector 41"/>
            <p:cNvCxnSpPr/>
            <p:nvPr/>
          </p:nvCxnSpPr>
          <p:spPr>
            <a:xfrm flipH="1">
              <a:off x="6476257" y="4496256"/>
              <a:ext cx="1732538" cy="0"/>
            </a:xfrm>
            <a:prstGeom prst="line">
              <a:avLst/>
            </a:prstGeom>
            <a:noFill/>
            <a:ln w="25400" cap="flat" cmpd="sng" algn="ctr">
              <a:solidFill>
                <a:srgbClr val="000000"/>
              </a:solidFill>
              <a:prstDash val="solid"/>
            </a:ln>
            <a:effectLst/>
          </p:spPr>
        </p:cxnSp>
        <p:cxnSp>
          <p:nvCxnSpPr>
            <p:cNvPr id="113" name="Straight Connector 112"/>
            <p:cNvCxnSpPr/>
            <p:nvPr/>
          </p:nvCxnSpPr>
          <p:spPr>
            <a:xfrm>
              <a:off x="8606558" y="4019453"/>
              <a:ext cx="0" cy="289736"/>
            </a:xfrm>
            <a:prstGeom prst="line">
              <a:avLst/>
            </a:prstGeom>
            <a:noFill/>
            <a:ln w="25400" cap="flat" cmpd="sng" algn="ctr">
              <a:solidFill>
                <a:srgbClr val="000000"/>
              </a:solidFill>
              <a:prstDash val="solid"/>
            </a:ln>
            <a:effectLst/>
          </p:spPr>
        </p:cxnSp>
        <p:cxnSp>
          <p:nvCxnSpPr>
            <p:cNvPr id="58" name="Straight Connector 57"/>
            <p:cNvCxnSpPr/>
            <p:nvPr/>
          </p:nvCxnSpPr>
          <p:spPr>
            <a:xfrm>
              <a:off x="6069710" y="4019453"/>
              <a:ext cx="0" cy="289736"/>
            </a:xfrm>
            <a:prstGeom prst="line">
              <a:avLst/>
            </a:prstGeom>
            <a:noFill/>
            <a:ln w="25400" cap="flat" cmpd="sng" algn="ctr">
              <a:solidFill>
                <a:srgbClr val="000000"/>
              </a:solidFill>
              <a:prstDash val="solid"/>
            </a:ln>
            <a:effectLst/>
          </p:spPr>
        </p:cxnSp>
        <p:cxnSp>
          <p:nvCxnSpPr>
            <p:cNvPr id="74" name="Straight Connector 73"/>
            <p:cNvCxnSpPr/>
            <p:nvPr/>
          </p:nvCxnSpPr>
          <p:spPr>
            <a:xfrm flipH="1">
              <a:off x="6476142" y="2775616"/>
              <a:ext cx="1732654" cy="0"/>
            </a:xfrm>
            <a:prstGeom prst="line">
              <a:avLst/>
            </a:prstGeom>
            <a:noFill/>
            <a:ln w="38100" cap="flat" cmpd="sng" algn="ctr">
              <a:solidFill>
                <a:srgbClr val="0000FF"/>
              </a:solidFill>
              <a:prstDash val="solid"/>
            </a:ln>
            <a:effectLst/>
          </p:spPr>
        </p:cxnSp>
        <p:grpSp>
          <p:nvGrpSpPr>
            <p:cNvPr id="76" name="Group 75"/>
            <p:cNvGrpSpPr/>
            <p:nvPr/>
          </p:nvGrpSpPr>
          <p:grpSpPr>
            <a:xfrm flipH="1">
              <a:off x="6079466" y="4979098"/>
              <a:ext cx="793580" cy="737290"/>
              <a:chOff x="3464654" y="3792819"/>
              <a:chExt cx="1393676" cy="600663"/>
            </a:xfrm>
            <a:solidFill>
              <a:schemeClr val="bg1">
                <a:lumMod val="50000"/>
              </a:schemeClr>
            </a:solidFill>
          </p:grpSpPr>
          <p:sp>
            <p:nvSpPr>
              <p:cNvPr id="77" name="Oval 7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78" name="Rectangle 7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79" name="Oval 78"/>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1" name="Straight Connector 80"/>
              <p:cNvCxnSpPr>
                <a:stCxn id="79" idx="2"/>
                <a:endCxn id="7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82" name="Straight Connector 81"/>
              <p:cNvCxnSpPr>
                <a:endCxn id="77" idx="6"/>
              </p:cNvCxnSpPr>
              <p:nvPr/>
            </p:nvCxnSpPr>
            <p:spPr>
              <a:xfrm>
                <a:off x="4858329" y="3881552"/>
                <a:ext cx="0" cy="423197"/>
              </a:xfrm>
              <a:prstGeom prst="line">
                <a:avLst/>
              </a:prstGeom>
              <a:grpFill/>
              <a:ln w="25400" cap="flat" cmpd="sng" algn="ctr">
                <a:solidFill>
                  <a:srgbClr val="000000"/>
                </a:solidFill>
                <a:prstDash val="solid"/>
              </a:ln>
              <a:effectLst/>
            </p:spPr>
          </p:cxnSp>
        </p:grpSp>
        <p:grpSp>
          <p:nvGrpSpPr>
            <p:cNvPr id="83" name="Group 82"/>
            <p:cNvGrpSpPr/>
            <p:nvPr/>
          </p:nvGrpSpPr>
          <p:grpSpPr>
            <a:xfrm flipH="1">
              <a:off x="7811029" y="4971363"/>
              <a:ext cx="795528" cy="740664"/>
              <a:chOff x="3464654" y="3792819"/>
              <a:chExt cx="1393676" cy="600663"/>
            </a:xfrm>
            <a:solidFill>
              <a:schemeClr val="tx2">
                <a:lumMod val="75000"/>
              </a:schemeClr>
            </a:solidFill>
          </p:grpSpPr>
          <p:sp>
            <p:nvSpPr>
              <p:cNvPr id="84" name="Oval 83"/>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85" name="Rectangle 84"/>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87" name="Oval 86"/>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9" name="Straight Connector 88"/>
              <p:cNvCxnSpPr>
                <a:stCxn id="87" idx="2"/>
                <a:endCxn id="84"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90" name="Straight Connector 89"/>
              <p:cNvCxnSpPr>
                <a:endCxn id="84"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91" name="Straight Connector 90"/>
            <p:cNvCxnSpPr/>
            <p:nvPr/>
          </p:nvCxnSpPr>
          <p:spPr>
            <a:xfrm>
              <a:off x="8206511" y="4496256"/>
              <a:ext cx="0" cy="589407"/>
            </a:xfrm>
            <a:prstGeom prst="line">
              <a:avLst/>
            </a:prstGeom>
            <a:noFill/>
            <a:ln w="25400" cap="flat" cmpd="sng" algn="ctr">
              <a:solidFill>
                <a:srgbClr val="000000"/>
              </a:solidFill>
              <a:prstDash val="solid"/>
            </a:ln>
            <a:effectLst/>
          </p:spPr>
        </p:cxnSp>
        <p:cxnSp>
          <p:nvCxnSpPr>
            <p:cNvPr id="94" name="Straight Connector 93"/>
            <p:cNvCxnSpPr/>
            <p:nvPr/>
          </p:nvCxnSpPr>
          <p:spPr>
            <a:xfrm>
              <a:off x="6476257" y="4485827"/>
              <a:ext cx="0" cy="589407"/>
            </a:xfrm>
            <a:prstGeom prst="line">
              <a:avLst/>
            </a:prstGeom>
            <a:noFill/>
            <a:ln w="25400" cap="flat" cmpd="sng" algn="ctr">
              <a:solidFill>
                <a:srgbClr val="000000"/>
              </a:solidFill>
              <a:prstDash val="solid"/>
            </a:ln>
            <a:effectLst/>
          </p:spPr>
        </p:cxnSp>
        <p:grpSp>
          <p:nvGrpSpPr>
            <p:cNvPr id="95" name="Group 94"/>
            <p:cNvGrpSpPr/>
            <p:nvPr/>
          </p:nvGrpSpPr>
          <p:grpSpPr>
            <a:xfrm rot="5400000" flipH="1">
              <a:off x="4774485" y="3038887"/>
              <a:ext cx="505767" cy="1052513"/>
              <a:chOff x="3464654" y="3792820"/>
              <a:chExt cx="1393684" cy="600662"/>
            </a:xfrm>
            <a:solidFill>
              <a:schemeClr val="bg1"/>
            </a:solidFill>
          </p:grpSpPr>
          <p:sp>
            <p:nvSpPr>
              <p:cNvPr id="97" name="Oval 96"/>
              <p:cNvSpPr/>
              <p:nvPr/>
            </p:nvSpPr>
            <p:spPr>
              <a:xfrm>
                <a:off x="3464658" y="4262710"/>
                <a:ext cx="1393673" cy="130772"/>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98" name="Rectangle 97"/>
              <p:cNvSpPr/>
              <p:nvPr/>
            </p:nvSpPr>
            <p:spPr>
              <a:xfrm>
                <a:off x="3464654" y="3877056"/>
                <a:ext cx="1393676" cy="443748"/>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99" name="Oval 98"/>
              <p:cNvSpPr/>
              <p:nvPr/>
            </p:nvSpPr>
            <p:spPr>
              <a:xfrm>
                <a:off x="3464661" y="3792820"/>
                <a:ext cx="1393674" cy="84236"/>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100" name="Straight Connector 99"/>
              <p:cNvCxnSpPr>
                <a:stCxn id="99" idx="2"/>
                <a:endCxn id="97" idx="2"/>
              </p:cNvCxnSpPr>
              <p:nvPr/>
            </p:nvCxnSpPr>
            <p:spPr>
              <a:xfrm rot="5400000">
                <a:off x="3218081" y="4081514"/>
                <a:ext cx="493158" cy="6"/>
              </a:xfrm>
              <a:prstGeom prst="line">
                <a:avLst/>
              </a:prstGeom>
              <a:grpFill/>
              <a:ln w="25400" cap="flat" cmpd="sng" algn="ctr">
                <a:solidFill>
                  <a:srgbClr val="000000"/>
                </a:solidFill>
                <a:prstDash val="solid"/>
              </a:ln>
              <a:effectLst/>
            </p:spPr>
          </p:cxnSp>
          <p:cxnSp>
            <p:nvCxnSpPr>
              <p:cNvPr id="101" name="Straight Connector 100"/>
              <p:cNvCxnSpPr>
                <a:stCxn id="99" idx="6"/>
                <a:endCxn id="97" idx="6"/>
              </p:cNvCxnSpPr>
              <p:nvPr/>
            </p:nvCxnSpPr>
            <p:spPr>
              <a:xfrm rot="5400000">
                <a:off x="4611755" y="4081513"/>
                <a:ext cx="493158" cy="8"/>
              </a:xfrm>
              <a:prstGeom prst="line">
                <a:avLst/>
              </a:prstGeom>
              <a:grpFill/>
              <a:ln w="25400" cap="flat" cmpd="sng" algn="ctr">
                <a:solidFill>
                  <a:srgbClr val="000000"/>
                </a:solidFill>
                <a:prstDash val="solid"/>
              </a:ln>
              <a:effectLst/>
            </p:spPr>
          </p:cxnSp>
        </p:grpSp>
        <p:sp>
          <p:nvSpPr>
            <p:cNvPr id="105" name="TextBox 104"/>
            <p:cNvSpPr txBox="1"/>
            <p:nvPr/>
          </p:nvSpPr>
          <p:spPr>
            <a:xfrm>
              <a:off x="4502728" y="3340158"/>
              <a:ext cx="995649" cy="461665"/>
            </a:xfrm>
            <a:prstGeom prst="rect">
              <a:avLst/>
            </a:prstGeom>
            <a:noFill/>
          </p:spPr>
          <p:txBody>
            <a:bodyPr wrap="square" rtlCol="0">
              <a:spAutoFit/>
            </a:bodyPr>
            <a:lstStyle/>
            <a:p>
              <a:pPr>
                <a:defRPr/>
              </a:pPr>
              <a:r>
                <a:rPr lang="en-US" sz="1200" b="1" kern="0" dirty="0" smtClean="0">
                  <a:solidFill>
                    <a:sysClr val="windowText" lastClr="000000"/>
                  </a:solidFill>
                  <a:latin typeface="Arial" pitchFamily="34" charset="0"/>
                  <a:cs typeface="Arial" pitchFamily="34" charset="0"/>
                </a:rPr>
                <a:t>Motor/</a:t>
              </a:r>
            </a:p>
            <a:p>
              <a:pPr>
                <a:defRPr/>
              </a:pPr>
              <a:r>
                <a:rPr lang="en-US" sz="1200" b="1" kern="0" dirty="0" smtClean="0">
                  <a:solidFill>
                    <a:sysClr val="windowText" lastClr="000000"/>
                  </a:solidFill>
                  <a:latin typeface="Arial" pitchFamily="34" charset="0"/>
                  <a:cs typeface="Arial" pitchFamily="34" charset="0"/>
                </a:rPr>
                <a:t>Generator</a:t>
              </a:r>
              <a:endParaRPr lang="en-US" sz="1200" b="1" kern="0" dirty="0">
                <a:solidFill>
                  <a:sysClr val="windowText" lastClr="000000"/>
                </a:solidFill>
                <a:latin typeface="Arial" pitchFamily="34" charset="0"/>
                <a:cs typeface="Arial" pitchFamily="34" charset="0"/>
              </a:endParaRPr>
            </a:p>
          </p:txBody>
        </p:sp>
        <p:sp>
          <p:nvSpPr>
            <p:cNvPr id="110" name="Rectangle 109"/>
            <p:cNvSpPr/>
            <p:nvPr/>
          </p:nvSpPr>
          <p:spPr>
            <a:xfrm>
              <a:off x="5466066" y="3536697"/>
              <a:ext cx="457200"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sp>
          <p:nvSpPr>
            <p:cNvPr id="111" name="TextBox 110"/>
            <p:cNvSpPr txBox="1"/>
            <p:nvPr/>
          </p:nvSpPr>
          <p:spPr>
            <a:xfrm>
              <a:off x="4969948" y="4448143"/>
              <a:ext cx="1247457" cy="523220"/>
            </a:xfrm>
            <a:prstGeom prst="rect">
              <a:avLst/>
            </a:prstGeom>
            <a:noFill/>
          </p:spPr>
          <p:txBody>
            <a:bodyPr wrap="none" rtlCol="0">
              <a:spAutoFit/>
            </a:bodyPr>
            <a:lstStyle/>
            <a:p>
              <a:pPr>
                <a:defRPr/>
              </a:pPr>
              <a:r>
                <a:rPr lang="en-US" sz="1400" b="1" i="1" kern="0" dirty="0">
                  <a:latin typeface="Arial" pitchFamily="34" charset="0"/>
                  <a:cs typeface="Arial" pitchFamily="34" charset="0"/>
                </a:rPr>
                <a:t>w</a:t>
              </a:r>
              <a:r>
                <a:rPr lang="en-US" sz="1400" b="1" i="1" kern="0" dirty="0" smtClean="0">
                  <a:latin typeface="Arial" pitchFamily="34" charset="0"/>
                  <a:cs typeface="Arial" pitchFamily="34" charset="0"/>
                </a:rPr>
                <a:t>ater-based</a:t>
              </a:r>
            </a:p>
            <a:p>
              <a:pPr>
                <a:defRPr/>
              </a:pPr>
              <a:r>
                <a:rPr lang="en-US" sz="1400" b="1" i="1" kern="0" dirty="0" smtClean="0">
                  <a:latin typeface="Arial" pitchFamily="34" charset="0"/>
                  <a:cs typeface="Arial" pitchFamily="34" charset="0"/>
                </a:rPr>
                <a:t>cold storage</a:t>
              </a:r>
              <a:endParaRPr lang="en-US" sz="1400" b="1" i="1" kern="0" dirty="0">
                <a:latin typeface="Arial" pitchFamily="34" charset="0"/>
                <a:cs typeface="Arial" pitchFamily="34" charset="0"/>
              </a:endParaRPr>
            </a:p>
          </p:txBody>
        </p:sp>
        <p:sp>
          <p:nvSpPr>
            <p:cNvPr id="112" name="TextBox 111"/>
            <p:cNvSpPr txBox="1"/>
            <p:nvPr/>
          </p:nvSpPr>
          <p:spPr>
            <a:xfrm>
              <a:off x="6051857" y="1823513"/>
              <a:ext cx="833883"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1200 °C</a:t>
              </a:r>
              <a:endParaRPr lang="en-US" sz="1400" b="1" kern="0" dirty="0">
                <a:latin typeface="Arial" pitchFamily="34" charset="0"/>
                <a:cs typeface="Arial" pitchFamily="34" charset="0"/>
              </a:endParaRPr>
            </a:p>
          </p:txBody>
        </p:sp>
        <p:sp>
          <p:nvSpPr>
            <p:cNvPr id="114" name="TextBox 113"/>
            <p:cNvSpPr txBox="1"/>
            <p:nvPr/>
          </p:nvSpPr>
          <p:spPr>
            <a:xfrm>
              <a:off x="7839263" y="1816972"/>
              <a:ext cx="734496"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400 °C</a:t>
              </a:r>
              <a:endParaRPr lang="en-US" sz="1400" b="1" kern="0" dirty="0">
                <a:latin typeface="Arial" pitchFamily="34" charset="0"/>
                <a:cs typeface="Arial" pitchFamily="34" charset="0"/>
              </a:endParaRPr>
            </a:p>
          </p:txBody>
        </p:sp>
        <p:sp>
          <p:nvSpPr>
            <p:cNvPr id="115" name="TextBox 114"/>
            <p:cNvSpPr txBox="1"/>
            <p:nvPr/>
          </p:nvSpPr>
          <p:spPr>
            <a:xfrm>
              <a:off x="7809607" y="5289369"/>
              <a:ext cx="793807"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-100 °C</a:t>
              </a:r>
              <a:endParaRPr lang="en-US" sz="1400" b="1" kern="0" dirty="0">
                <a:latin typeface="Arial" pitchFamily="34" charset="0"/>
                <a:cs typeface="Arial" pitchFamily="34" charset="0"/>
              </a:endParaRPr>
            </a:p>
          </p:txBody>
        </p:sp>
        <p:sp>
          <p:nvSpPr>
            <p:cNvPr id="116" name="TextBox 115"/>
            <p:cNvSpPr txBox="1"/>
            <p:nvPr/>
          </p:nvSpPr>
          <p:spPr>
            <a:xfrm>
              <a:off x="6158587" y="5280920"/>
              <a:ext cx="635110"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25 °C</a:t>
              </a:r>
              <a:endParaRPr lang="en-US" sz="1400" b="1" kern="0" dirty="0">
                <a:latin typeface="Arial" pitchFamily="34" charset="0"/>
                <a:cs typeface="Arial" pitchFamily="34" charset="0"/>
              </a:endParaRPr>
            </a:p>
          </p:txBody>
        </p:sp>
      </p:grpSp>
      <p:sp>
        <p:nvSpPr>
          <p:cNvPr id="12" name="TextBox 11"/>
          <p:cNvSpPr txBox="1"/>
          <p:nvPr/>
        </p:nvSpPr>
        <p:spPr>
          <a:xfrm>
            <a:off x="6857272" y="1162513"/>
            <a:ext cx="979755" cy="369332"/>
          </a:xfrm>
          <a:prstGeom prst="rect">
            <a:avLst/>
          </a:prstGeom>
          <a:noFill/>
        </p:spPr>
        <p:txBody>
          <a:bodyPr wrap="none" rtlCol="0">
            <a:spAutoFit/>
          </a:bodyPr>
          <a:lstStyle/>
          <a:p>
            <a:r>
              <a:rPr lang="en-US" b="1" dirty="0" smtClean="0"/>
              <a:t>RHEES</a:t>
            </a:r>
            <a:endParaRPr lang="en-US" b="1" dirty="0"/>
          </a:p>
        </p:txBody>
      </p:sp>
    </p:spTree>
    <p:extLst>
      <p:ext uri="{BB962C8B-B14F-4D97-AF65-F5344CB8AC3E}">
        <p14:creationId xmlns:p14="http://schemas.microsoft.com/office/powerpoint/2010/main" val="3046737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pump 101</a:t>
            </a:r>
            <a:endParaRPr lang="en-US" dirty="0"/>
          </a:p>
        </p:txBody>
      </p:sp>
      <p:sp>
        <p:nvSpPr>
          <p:cNvPr id="3" name="Content Placeholder 2"/>
          <p:cNvSpPr>
            <a:spLocks noGrp="1"/>
          </p:cNvSpPr>
          <p:nvPr>
            <p:ph idx="1"/>
          </p:nvPr>
        </p:nvSpPr>
        <p:spPr>
          <a:xfrm>
            <a:off x="609600" y="1476375"/>
            <a:ext cx="4600755" cy="4525963"/>
          </a:xfrm>
        </p:spPr>
        <p:txBody>
          <a:bodyPr/>
          <a:lstStyle/>
          <a:p>
            <a:r>
              <a:rPr lang="en-US" dirty="0"/>
              <a:t>Enabling technology is heat pump + thermal </a:t>
            </a:r>
            <a:r>
              <a:rPr lang="en-US" dirty="0" smtClean="0"/>
              <a:t>storage</a:t>
            </a:r>
          </a:p>
          <a:p>
            <a:r>
              <a:rPr lang="en-US" dirty="0" smtClean="0"/>
              <a:t>Heat pumps use electricity to drive heat “uphill” from cold to hot</a:t>
            </a:r>
          </a:p>
          <a:p>
            <a:r>
              <a:rPr lang="en-US" dirty="0"/>
              <a:t>Key metric is Coefficient of Performance (COP) </a:t>
            </a:r>
          </a:p>
          <a:p>
            <a:pPr lvl="1"/>
            <a:r>
              <a:rPr lang="en-US" dirty="0"/>
              <a:t>COP = Hot Flow / Electricity Input</a:t>
            </a:r>
          </a:p>
          <a:p>
            <a:pPr lvl="1"/>
            <a:r>
              <a:rPr lang="en-US" dirty="0"/>
              <a:t>COP can be greater than 1</a:t>
            </a:r>
          </a:p>
          <a:p>
            <a:r>
              <a:rPr lang="en-US" dirty="0" smtClean="0"/>
              <a:t>More effective than simple resistive heating which is “only” 100% efficient</a:t>
            </a:r>
          </a:p>
          <a:p>
            <a:endParaRPr lang="en-US" dirty="0"/>
          </a:p>
          <a:p>
            <a:endParaRPr lang="en-US" dirty="0"/>
          </a:p>
        </p:txBody>
      </p:sp>
      <p:sp>
        <p:nvSpPr>
          <p:cNvPr id="4" name="Oval 3"/>
          <p:cNvSpPr>
            <a:spLocks noChangeAspect="1"/>
          </p:cNvSpPr>
          <p:nvPr/>
        </p:nvSpPr>
        <p:spPr>
          <a:xfrm>
            <a:off x="7068093" y="3068989"/>
            <a:ext cx="638355" cy="64008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5963912" y="3303196"/>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229261" y="3798782"/>
            <a:ext cx="316018" cy="974785"/>
            <a:chOff x="6817160" y="4378767"/>
            <a:chExt cx="316018" cy="974785"/>
          </a:xfrm>
        </p:grpSpPr>
        <p:sp>
          <p:nvSpPr>
            <p:cNvPr id="8" name="Right Arrow 7"/>
            <p:cNvSpPr/>
            <p:nvPr/>
          </p:nvSpPr>
          <p:spPr>
            <a:xfrm rot="16200000">
              <a:off x="6415600" y="4780327"/>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6559953" y="4780327"/>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156214" y="2001613"/>
            <a:ext cx="461806" cy="974785"/>
            <a:chOff x="6757205" y="2495333"/>
            <a:chExt cx="461806" cy="974785"/>
          </a:xfrm>
        </p:grpSpPr>
        <p:sp>
          <p:nvSpPr>
            <p:cNvPr id="11" name="Right Arrow 10"/>
            <p:cNvSpPr/>
            <p:nvPr/>
          </p:nvSpPr>
          <p:spPr>
            <a:xfrm rot="16200000">
              <a:off x="6355645" y="2896893"/>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6200000">
              <a:off x="6499998" y="2896893"/>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645786" y="2896893"/>
              <a:ext cx="974785" cy="17166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5849855" y="2805257"/>
            <a:ext cx="1019831" cy="523220"/>
          </a:xfrm>
          <a:prstGeom prst="rect">
            <a:avLst/>
          </a:prstGeom>
          <a:noFill/>
        </p:spPr>
        <p:txBody>
          <a:bodyPr wrap="none" rtlCol="0">
            <a:spAutoFit/>
          </a:bodyPr>
          <a:lstStyle/>
          <a:p>
            <a:r>
              <a:rPr lang="en-US" sz="1400" b="1" dirty="0" smtClean="0">
                <a:solidFill>
                  <a:srgbClr val="C00000"/>
                </a:solidFill>
              </a:rPr>
              <a:t>30 kW</a:t>
            </a:r>
          </a:p>
          <a:p>
            <a:r>
              <a:rPr lang="en-US" sz="1400" b="1" dirty="0" smtClean="0">
                <a:solidFill>
                  <a:srgbClr val="C00000"/>
                </a:solidFill>
              </a:rPr>
              <a:t>electricity</a:t>
            </a:r>
            <a:endParaRPr lang="en-US" sz="1400" b="1" dirty="0">
              <a:solidFill>
                <a:srgbClr val="C00000"/>
              </a:solidFill>
            </a:endParaRPr>
          </a:p>
        </p:txBody>
      </p:sp>
      <p:sp>
        <p:nvSpPr>
          <p:cNvPr id="17" name="TextBox 16"/>
          <p:cNvSpPr txBox="1"/>
          <p:nvPr/>
        </p:nvSpPr>
        <p:spPr>
          <a:xfrm>
            <a:off x="7570020" y="4132285"/>
            <a:ext cx="702436" cy="307777"/>
          </a:xfrm>
          <a:prstGeom prst="rect">
            <a:avLst/>
          </a:prstGeom>
          <a:noFill/>
        </p:spPr>
        <p:txBody>
          <a:bodyPr wrap="none" rtlCol="0">
            <a:spAutoFit/>
          </a:bodyPr>
          <a:lstStyle/>
          <a:p>
            <a:r>
              <a:rPr lang="en-US" sz="1400" b="1" dirty="0" smtClean="0">
                <a:solidFill>
                  <a:srgbClr val="C00000"/>
                </a:solidFill>
              </a:rPr>
              <a:t>20 kW</a:t>
            </a:r>
            <a:endParaRPr lang="en-US" sz="1400" b="1" dirty="0">
              <a:solidFill>
                <a:srgbClr val="C00000"/>
              </a:solidFill>
            </a:endParaRPr>
          </a:p>
        </p:txBody>
      </p:sp>
      <p:sp>
        <p:nvSpPr>
          <p:cNvPr id="18" name="TextBox 17"/>
          <p:cNvSpPr txBox="1"/>
          <p:nvPr/>
        </p:nvSpPr>
        <p:spPr>
          <a:xfrm>
            <a:off x="7570020" y="2307439"/>
            <a:ext cx="702436" cy="307777"/>
          </a:xfrm>
          <a:prstGeom prst="rect">
            <a:avLst/>
          </a:prstGeom>
          <a:noFill/>
        </p:spPr>
        <p:txBody>
          <a:bodyPr wrap="none" rtlCol="0">
            <a:spAutoFit/>
          </a:bodyPr>
          <a:lstStyle/>
          <a:p>
            <a:r>
              <a:rPr lang="en-US" sz="1400" b="1" dirty="0" smtClean="0">
                <a:solidFill>
                  <a:srgbClr val="C00000"/>
                </a:solidFill>
              </a:rPr>
              <a:t>50 kW</a:t>
            </a:r>
            <a:endParaRPr lang="en-US" sz="1400" b="1" dirty="0">
              <a:solidFill>
                <a:srgbClr val="C00000"/>
              </a:solidFill>
            </a:endParaRPr>
          </a:p>
        </p:txBody>
      </p:sp>
      <p:sp>
        <p:nvSpPr>
          <p:cNvPr id="19" name="TextBox 18"/>
          <p:cNvSpPr txBox="1"/>
          <p:nvPr/>
        </p:nvSpPr>
        <p:spPr>
          <a:xfrm>
            <a:off x="7706447" y="3068989"/>
            <a:ext cx="825867" cy="646331"/>
          </a:xfrm>
          <a:prstGeom prst="rect">
            <a:avLst/>
          </a:prstGeom>
          <a:noFill/>
        </p:spPr>
        <p:txBody>
          <a:bodyPr wrap="none" rtlCol="0">
            <a:spAutoFit/>
          </a:bodyPr>
          <a:lstStyle/>
          <a:p>
            <a:r>
              <a:rPr lang="en-US" b="1" i="1" dirty="0" smtClean="0">
                <a:solidFill>
                  <a:srgbClr val="C00000"/>
                </a:solidFill>
              </a:rPr>
              <a:t>Heat </a:t>
            </a:r>
          </a:p>
          <a:p>
            <a:r>
              <a:rPr lang="en-US" b="1" i="1" dirty="0" smtClean="0">
                <a:solidFill>
                  <a:srgbClr val="C00000"/>
                </a:solidFill>
              </a:rPr>
              <a:t>Pump</a:t>
            </a:r>
            <a:endParaRPr lang="en-US" b="1" i="1" dirty="0">
              <a:solidFill>
                <a:srgbClr val="C00000"/>
              </a:solidFill>
            </a:endParaRPr>
          </a:p>
        </p:txBody>
      </p:sp>
      <p:sp>
        <p:nvSpPr>
          <p:cNvPr id="20" name="TextBox 19"/>
          <p:cNvSpPr txBox="1"/>
          <p:nvPr/>
        </p:nvSpPr>
        <p:spPr>
          <a:xfrm>
            <a:off x="6974336" y="4752787"/>
            <a:ext cx="838691" cy="369332"/>
          </a:xfrm>
          <a:prstGeom prst="rect">
            <a:avLst/>
          </a:prstGeom>
          <a:noFill/>
        </p:spPr>
        <p:txBody>
          <a:bodyPr wrap="none" rtlCol="0">
            <a:spAutoFit/>
          </a:bodyPr>
          <a:lstStyle/>
          <a:p>
            <a:r>
              <a:rPr lang="en-US" b="1" i="1" dirty="0" smtClean="0">
                <a:solidFill>
                  <a:srgbClr val="C00000"/>
                </a:solidFill>
              </a:rPr>
              <a:t>COLD</a:t>
            </a:r>
            <a:endParaRPr lang="en-US" b="1" i="1" dirty="0">
              <a:solidFill>
                <a:srgbClr val="C00000"/>
              </a:solidFill>
            </a:endParaRPr>
          </a:p>
        </p:txBody>
      </p:sp>
      <p:sp>
        <p:nvSpPr>
          <p:cNvPr id="21" name="TextBox 20"/>
          <p:cNvSpPr txBox="1"/>
          <p:nvPr/>
        </p:nvSpPr>
        <p:spPr>
          <a:xfrm>
            <a:off x="7058161" y="1613263"/>
            <a:ext cx="671979" cy="369332"/>
          </a:xfrm>
          <a:prstGeom prst="rect">
            <a:avLst/>
          </a:prstGeom>
          <a:noFill/>
        </p:spPr>
        <p:txBody>
          <a:bodyPr wrap="none" rtlCol="0">
            <a:spAutoFit/>
          </a:bodyPr>
          <a:lstStyle/>
          <a:p>
            <a:r>
              <a:rPr lang="en-US" b="1" i="1" dirty="0" smtClean="0">
                <a:solidFill>
                  <a:srgbClr val="C00000"/>
                </a:solidFill>
              </a:rPr>
              <a:t>HOT</a:t>
            </a:r>
            <a:endParaRPr lang="en-US" b="1" i="1" dirty="0">
              <a:solidFill>
                <a:srgbClr val="C00000"/>
              </a:solidFill>
            </a:endParaRPr>
          </a:p>
        </p:txBody>
      </p:sp>
      <p:sp>
        <p:nvSpPr>
          <p:cNvPr id="22" name="Rectangle 21"/>
          <p:cNvSpPr/>
          <p:nvPr/>
        </p:nvSpPr>
        <p:spPr>
          <a:xfrm>
            <a:off x="1611749" y="5599740"/>
            <a:ext cx="5933530" cy="646331"/>
          </a:xfrm>
          <a:prstGeom prst="rect">
            <a:avLst/>
          </a:prstGeom>
        </p:spPr>
        <p:txBody>
          <a:bodyPr wrap="square">
            <a:spAutoFit/>
          </a:bodyPr>
          <a:lstStyle/>
          <a:p>
            <a:pPr algn="ctr" fontAlgn="base">
              <a:spcBef>
                <a:spcPct val="75000"/>
              </a:spcBef>
              <a:spcAft>
                <a:spcPct val="0"/>
              </a:spcAft>
            </a:pPr>
            <a:r>
              <a:rPr lang="en-US" b="1" dirty="0">
                <a:solidFill>
                  <a:srgbClr val="D42E12"/>
                </a:solidFill>
                <a:latin typeface="verdana"/>
              </a:rPr>
              <a:t>Opportunity to upgrade waste heat from </a:t>
            </a:r>
            <a:r>
              <a:rPr lang="en-US" b="1" dirty="0" smtClean="0">
                <a:solidFill>
                  <a:srgbClr val="D42E12"/>
                </a:solidFill>
                <a:latin typeface="verdana"/>
              </a:rPr>
              <a:t>Shell refinery </a:t>
            </a:r>
            <a:r>
              <a:rPr lang="en-US" b="1" dirty="0">
                <a:solidFill>
                  <a:srgbClr val="D42E12"/>
                </a:solidFill>
                <a:latin typeface="verdana"/>
              </a:rPr>
              <a:t>or chemical plant</a:t>
            </a:r>
          </a:p>
        </p:txBody>
      </p:sp>
    </p:spTree>
    <p:extLst>
      <p:ext uri="{BB962C8B-B14F-4D97-AF65-F5344CB8AC3E}">
        <p14:creationId xmlns:p14="http://schemas.microsoft.com/office/powerpoint/2010/main" val="25117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pump charge</a:t>
            </a:r>
            <a:endParaRPr lang="en-US" dirty="0"/>
          </a:p>
        </p:txBody>
      </p:sp>
      <p:sp>
        <p:nvSpPr>
          <p:cNvPr id="3" name="Content Placeholder 2"/>
          <p:cNvSpPr>
            <a:spLocks noGrp="1"/>
          </p:cNvSpPr>
          <p:nvPr>
            <p:ph idx="1"/>
          </p:nvPr>
        </p:nvSpPr>
        <p:spPr>
          <a:xfrm>
            <a:off x="180975" y="1476376"/>
            <a:ext cx="3924964" cy="4619624"/>
          </a:xfrm>
        </p:spPr>
        <p:txBody>
          <a:bodyPr/>
          <a:lstStyle/>
          <a:p>
            <a:r>
              <a:rPr lang="en-US" b="1" dirty="0"/>
              <a:t>Charge: </a:t>
            </a:r>
            <a:r>
              <a:rPr lang="en-US" dirty="0"/>
              <a:t>Use </a:t>
            </a:r>
            <a:r>
              <a:rPr lang="en-US" dirty="0" smtClean="0"/>
              <a:t>turbine </a:t>
            </a:r>
            <a:r>
              <a:rPr lang="en-US" dirty="0"/>
              <a:t>to compress inert </a:t>
            </a:r>
            <a:r>
              <a:rPr lang="en-US" dirty="0" smtClean="0"/>
              <a:t>gas</a:t>
            </a:r>
          </a:p>
          <a:p>
            <a:r>
              <a:rPr lang="en-US" dirty="0" smtClean="0"/>
              <a:t>Store </a:t>
            </a:r>
            <a:r>
              <a:rPr lang="en-US" dirty="0"/>
              <a:t>heat in </a:t>
            </a:r>
            <a:r>
              <a:rPr lang="en-US" dirty="0" err="1" smtClean="0"/>
              <a:t>Haloglass</a:t>
            </a:r>
            <a:endParaRPr lang="en-US" dirty="0" smtClean="0"/>
          </a:p>
          <a:p>
            <a:r>
              <a:rPr lang="en-US" dirty="0" smtClean="0"/>
              <a:t>Store </a:t>
            </a:r>
            <a:r>
              <a:rPr lang="en-US" dirty="0"/>
              <a:t>cold in </a:t>
            </a:r>
            <a:r>
              <a:rPr lang="en-US" dirty="0" smtClean="0"/>
              <a:t>water based mixture</a:t>
            </a:r>
            <a:endParaRPr lang="en-US" dirty="0"/>
          </a:p>
          <a:p>
            <a:endParaRPr lang="en-US" dirty="0" smtClean="0"/>
          </a:p>
        </p:txBody>
      </p:sp>
      <p:grpSp>
        <p:nvGrpSpPr>
          <p:cNvPr id="11" name="Group 10"/>
          <p:cNvGrpSpPr/>
          <p:nvPr/>
        </p:nvGrpSpPr>
        <p:grpSpPr>
          <a:xfrm>
            <a:off x="4501112" y="1516888"/>
            <a:ext cx="4220602" cy="4199500"/>
            <a:chOff x="4501112" y="1516888"/>
            <a:chExt cx="4220602" cy="4199500"/>
          </a:xfrm>
        </p:grpSpPr>
        <p:cxnSp>
          <p:nvCxnSpPr>
            <p:cNvPr id="75" name="Straight Connector 74"/>
            <p:cNvCxnSpPr/>
            <p:nvPr/>
          </p:nvCxnSpPr>
          <p:spPr>
            <a:xfrm>
              <a:off x="6476257" y="2131290"/>
              <a:ext cx="0" cy="639965"/>
            </a:xfrm>
            <a:prstGeom prst="line">
              <a:avLst/>
            </a:prstGeom>
            <a:noFill/>
            <a:ln w="38100" cap="flat" cmpd="sng" algn="ctr">
              <a:solidFill>
                <a:srgbClr val="0000FF"/>
              </a:solidFill>
              <a:prstDash val="solid"/>
            </a:ln>
            <a:effectLst/>
          </p:spPr>
        </p:cxnSp>
        <p:grpSp>
          <p:nvGrpSpPr>
            <p:cNvPr id="46" name="Group 45"/>
            <p:cNvGrpSpPr/>
            <p:nvPr/>
          </p:nvGrpSpPr>
          <p:grpSpPr>
            <a:xfrm flipH="1">
              <a:off x="6079467" y="1524623"/>
              <a:ext cx="793580" cy="737290"/>
              <a:chOff x="3464654" y="3792819"/>
              <a:chExt cx="1393676" cy="600663"/>
            </a:xfrm>
            <a:solidFill>
              <a:srgbClr val="FF0000"/>
            </a:solidFill>
          </p:grpSpPr>
          <p:sp>
            <p:nvSpPr>
              <p:cNvPr id="47" name="Oval 4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48" name="Rectangle 4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0" name="Oval 59"/>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1" name="Straight Connector 60"/>
              <p:cNvCxnSpPr>
                <a:stCxn id="60" idx="2"/>
                <a:endCxn id="4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62" name="Straight Connector 61"/>
              <p:cNvCxnSpPr>
                <a:endCxn id="47"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64" name="Straight Connector 63"/>
            <p:cNvCxnSpPr/>
            <p:nvPr/>
          </p:nvCxnSpPr>
          <p:spPr>
            <a:xfrm>
              <a:off x="8206511" y="2135651"/>
              <a:ext cx="0" cy="639965"/>
            </a:xfrm>
            <a:prstGeom prst="line">
              <a:avLst/>
            </a:prstGeom>
            <a:noFill/>
            <a:ln w="38100" cap="flat" cmpd="sng" algn="ctr">
              <a:solidFill>
                <a:srgbClr val="0000FF"/>
              </a:solidFill>
              <a:prstDash val="solid"/>
            </a:ln>
            <a:effectLst/>
          </p:spPr>
        </p:cxnSp>
        <p:grpSp>
          <p:nvGrpSpPr>
            <p:cNvPr id="65" name="Group 64"/>
            <p:cNvGrpSpPr/>
            <p:nvPr/>
          </p:nvGrpSpPr>
          <p:grpSpPr>
            <a:xfrm flipH="1">
              <a:off x="7811030" y="1516888"/>
              <a:ext cx="795528" cy="740664"/>
              <a:chOff x="3464654" y="3792819"/>
              <a:chExt cx="1393676" cy="600663"/>
            </a:xfrm>
            <a:solidFill>
              <a:srgbClr val="FFFFFF">
                <a:lumMod val="50000"/>
              </a:srgbClr>
            </a:solidFill>
          </p:grpSpPr>
          <p:sp>
            <p:nvSpPr>
              <p:cNvPr id="66" name="Oval 65"/>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67" name="Rectangle 66"/>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8" name="Oval 67"/>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9" name="Straight Connector 68"/>
              <p:cNvCxnSpPr>
                <a:stCxn id="68" idx="2"/>
                <a:endCxn id="66"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70" name="Straight Connector 69"/>
              <p:cNvCxnSpPr>
                <a:endCxn id="66" idx="6"/>
              </p:cNvCxnSpPr>
              <p:nvPr/>
            </p:nvCxnSpPr>
            <p:spPr>
              <a:xfrm>
                <a:off x="4858329" y="3881552"/>
                <a:ext cx="0" cy="423197"/>
              </a:xfrm>
              <a:prstGeom prst="line">
                <a:avLst/>
              </a:prstGeom>
              <a:grpFill/>
              <a:ln w="25400" cap="flat" cmpd="sng" algn="ctr">
                <a:solidFill>
                  <a:srgbClr val="000000"/>
                </a:solidFill>
                <a:prstDash val="solid"/>
              </a:ln>
              <a:effectLst/>
            </p:spPr>
          </p:cxnSp>
        </p:grpSp>
        <p:sp>
          <p:nvSpPr>
            <p:cNvPr id="72" name="Rectangle 71"/>
            <p:cNvSpPr/>
            <p:nvPr/>
          </p:nvSpPr>
          <p:spPr>
            <a:xfrm rot="5400000">
              <a:off x="7109339" y="2253309"/>
              <a:ext cx="465483" cy="1222681"/>
            </a:xfrm>
            <a:prstGeom prst="rect">
              <a:avLst/>
            </a:prstGeom>
            <a:gradFill>
              <a:gsLst>
                <a:gs pos="0">
                  <a:schemeClr val="bg1">
                    <a:lumMod val="50000"/>
                  </a:schemeClr>
                </a:gs>
                <a:gs pos="100000">
                  <a:srgbClr val="FF0000"/>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sp>
          <p:nvSpPr>
            <p:cNvPr id="6" name="Trapezoid 5"/>
            <p:cNvSpPr/>
            <p:nvPr/>
          </p:nvSpPr>
          <p:spPr>
            <a:xfrm rot="16200000">
              <a:off x="7822480" y="3178072"/>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7" name="Trapezoid 6"/>
            <p:cNvSpPr/>
            <p:nvPr/>
          </p:nvSpPr>
          <p:spPr>
            <a:xfrm rot="5400000" flipH="1">
              <a:off x="5822228" y="3178139"/>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8" name="Rectangle 7"/>
            <p:cNvSpPr/>
            <p:nvPr/>
          </p:nvSpPr>
          <p:spPr>
            <a:xfrm>
              <a:off x="6721462" y="3535165"/>
              <a:ext cx="1217609"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9" name="Straight Connector 8"/>
            <p:cNvCxnSpPr/>
            <p:nvPr/>
          </p:nvCxnSpPr>
          <p:spPr>
            <a:xfrm>
              <a:off x="6599260" y="2966116"/>
              <a:ext cx="0" cy="346145"/>
            </a:xfrm>
            <a:prstGeom prst="line">
              <a:avLst/>
            </a:prstGeom>
            <a:noFill/>
            <a:ln w="25400" cap="flat" cmpd="sng" algn="ctr">
              <a:solidFill>
                <a:srgbClr val="000000"/>
              </a:solidFill>
              <a:prstDash val="solid"/>
            </a:ln>
            <a:effectLst/>
          </p:spPr>
        </p:cxnSp>
        <p:cxnSp>
          <p:nvCxnSpPr>
            <p:cNvPr id="39" name="Straight Connector 38"/>
            <p:cNvCxnSpPr/>
            <p:nvPr/>
          </p:nvCxnSpPr>
          <p:spPr>
            <a:xfrm>
              <a:off x="6599260" y="2966116"/>
              <a:ext cx="1488081" cy="0"/>
            </a:xfrm>
            <a:prstGeom prst="line">
              <a:avLst/>
            </a:prstGeom>
            <a:noFill/>
            <a:ln w="25400" cap="flat" cmpd="sng" algn="ctr">
              <a:solidFill>
                <a:srgbClr val="000000"/>
              </a:solidFill>
              <a:prstDash val="solid"/>
            </a:ln>
            <a:effectLst/>
          </p:spPr>
        </p:cxnSp>
        <p:cxnSp>
          <p:nvCxnSpPr>
            <p:cNvPr id="73" name="Straight Connector 72"/>
            <p:cNvCxnSpPr/>
            <p:nvPr/>
          </p:nvCxnSpPr>
          <p:spPr>
            <a:xfrm>
              <a:off x="8087000" y="2966116"/>
              <a:ext cx="0" cy="329446"/>
            </a:xfrm>
            <a:prstGeom prst="line">
              <a:avLst/>
            </a:prstGeom>
            <a:noFill/>
            <a:ln w="25400" cap="flat" cmpd="sng" algn="ctr">
              <a:solidFill>
                <a:srgbClr val="000000"/>
              </a:solidFill>
              <a:prstDash val="solid"/>
            </a:ln>
            <a:effectLst/>
          </p:spPr>
        </p:cxnSp>
        <p:sp>
          <p:nvSpPr>
            <p:cNvPr id="5" name="Rectangle 4"/>
            <p:cNvSpPr/>
            <p:nvPr/>
          </p:nvSpPr>
          <p:spPr>
            <a:xfrm rot="5400000">
              <a:off x="7114409" y="3788314"/>
              <a:ext cx="465483" cy="1222681"/>
            </a:xfrm>
            <a:prstGeom prst="rect">
              <a:avLst/>
            </a:prstGeom>
            <a:gradFill>
              <a:gsLst>
                <a:gs pos="0">
                  <a:schemeClr val="tx2">
                    <a:lumMod val="75000"/>
                  </a:schemeClr>
                </a:gs>
                <a:gs pos="100000">
                  <a:schemeClr val="bg1">
                    <a:lumMod val="50000"/>
                  </a:schemeClr>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cxnSp>
          <p:nvCxnSpPr>
            <p:cNvPr id="10" name="Straight Connector 9"/>
            <p:cNvCxnSpPr/>
            <p:nvPr/>
          </p:nvCxnSpPr>
          <p:spPr>
            <a:xfrm>
              <a:off x="6069710" y="4309189"/>
              <a:ext cx="2536848" cy="0"/>
            </a:xfrm>
            <a:prstGeom prst="line">
              <a:avLst/>
            </a:prstGeom>
            <a:noFill/>
            <a:ln w="25400" cap="flat" cmpd="sng" algn="ctr">
              <a:solidFill>
                <a:srgbClr val="000000"/>
              </a:solidFill>
              <a:prstDash val="solid"/>
            </a:ln>
            <a:effectLst/>
          </p:spPr>
        </p:cxnSp>
        <p:cxnSp>
          <p:nvCxnSpPr>
            <p:cNvPr id="42" name="Straight Connector 41"/>
            <p:cNvCxnSpPr/>
            <p:nvPr/>
          </p:nvCxnSpPr>
          <p:spPr>
            <a:xfrm flipH="1">
              <a:off x="6476257" y="4496256"/>
              <a:ext cx="1732538" cy="0"/>
            </a:xfrm>
            <a:prstGeom prst="line">
              <a:avLst/>
            </a:prstGeom>
            <a:noFill/>
            <a:ln w="25400" cap="flat" cmpd="sng" algn="ctr">
              <a:solidFill>
                <a:srgbClr val="000000"/>
              </a:solidFill>
              <a:prstDash val="solid"/>
            </a:ln>
            <a:effectLst/>
          </p:spPr>
        </p:cxnSp>
        <p:cxnSp>
          <p:nvCxnSpPr>
            <p:cNvPr id="113" name="Straight Connector 112"/>
            <p:cNvCxnSpPr/>
            <p:nvPr/>
          </p:nvCxnSpPr>
          <p:spPr>
            <a:xfrm>
              <a:off x="8606558" y="4019453"/>
              <a:ext cx="0" cy="289736"/>
            </a:xfrm>
            <a:prstGeom prst="line">
              <a:avLst/>
            </a:prstGeom>
            <a:noFill/>
            <a:ln w="25400" cap="flat" cmpd="sng" algn="ctr">
              <a:solidFill>
                <a:srgbClr val="000000"/>
              </a:solidFill>
              <a:prstDash val="solid"/>
            </a:ln>
            <a:effectLst/>
          </p:spPr>
        </p:cxnSp>
        <p:cxnSp>
          <p:nvCxnSpPr>
            <p:cNvPr id="58" name="Straight Connector 57"/>
            <p:cNvCxnSpPr/>
            <p:nvPr/>
          </p:nvCxnSpPr>
          <p:spPr>
            <a:xfrm>
              <a:off x="6069710" y="4019453"/>
              <a:ext cx="0" cy="289736"/>
            </a:xfrm>
            <a:prstGeom prst="line">
              <a:avLst/>
            </a:prstGeom>
            <a:noFill/>
            <a:ln w="25400" cap="flat" cmpd="sng" algn="ctr">
              <a:solidFill>
                <a:srgbClr val="000000"/>
              </a:solidFill>
              <a:prstDash val="solid"/>
            </a:ln>
            <a:effectLst/>
          </p:spPr>
        </p:cxnSp>
        <p:cxnSp>
          <p:nvCxnSpPr>
            <p:cNvPr id="74" name="Straight Connector 73"/>
            <p:cNvCxnSpPr/>
            <p:nvPr/>
          </p:nvCxnSpPr>
          <p:spPr>
            <a:xfrm flipH="1">
              <a:off x="6476142" y="2775616"/>
              <a:ext cx="1732654" cy="0"/>
            </a:xfrm>
            <a:prstGeom prst="line">
              <a:avLst/>
            </a:prstGeom>
            <a:noFill/>
            <a:ln w="38100" cap="flat" cmpd="sng" algn="ctr">
              <a:solidFill>
                <a:srgbClr val="0000FF"/>
              </a:solidFill>
              <a:prstDash val="solid"/>
            </a:ln>
            <a:effectLst/>
          </p:spPr>
        </p:cxnSp>
        <p:grpSp>
          <p:nvGrpSpPr>
            <p:cNvPr id="76" name="Group 75"/>
            <p:cNvGrpSpPr/>
            <p:nvPr/>
          </p:nvGrpSpPr>
          <p:grpSpPr>
            <a:xfrm flipH="1">
              <a:off x="6079466" y="4979098"/>
              <a:ext cx="793580" cy="737290"/>
              <a:chOff x="3464654" y="3792819"/>
              <a:chExt cx="1393676" cy="600663"/>
            </a:xfrm>
            <a:solidFill>
              <a:schemeClr val="bg1">
                <a:lumMod val="50000"/>
              </a:schemeClr>
            </a:solidFill>
          </p:grpSpPr>
          <p:sp>
            <p:nvSpPr>
              <p:cNvPr id="77" name="Oval 7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78" name="Rectangle 7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79" name="Oval 78"/>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1" name="Straight Connector 80"/>
              <p:cNvCxnSpPr>
                <a:stCxn id="79" idx="2"/>
                <a:endCxn id="7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82" name="Straight Connector 81"/>
              <p:cNvCxnSpPr>
                <a:endCxn id="77" idx="6"/>
              </p:cNvCxnSpPr>
              <p:nvPr/>
            </p:nvCxnSpPr>
            <p:spPr>
              <a:xfrm>
                <a:off x="4858329" y="3881552"/>
                <a:ext cx="0" cy="423197"/>
              </a:xfrm>
              <a:prstGeom prst="line">
                <a:avLst/>
              </a:prstGeom>
              <a:grpFill/>
              <a:ln w="25400" cap="flat" cmpd="sng" algn="ctr">
                <a:solidFill>
                  <a:srgbClr val="000000"/>
                </a:solidFill>
                <a:prstDash val="solid"/>
              </a:ln>
              <a:effectLst/>
            </p:spPr>
          </p:cxnSp>
        </p:grpSp>
        <p:grpSp>
          <p:nvGrpSpPr>
            <p:cNvPr id="83" name="Group 82"/>
            <p:cNvGrpSpPr/>
            <p:nvPr/>
          </p:nvGrpSpPr>
          <p:grpSpPr>
            <a:xfrm flipH="1">
              <a:off x="7811029" y="4971363"/>
              <a:ext cx="795528" cy="740664"/>
              <a:chOff x="3464654" y="3792819"/>
              <a:chExt cx="1393676" cy="600663"/>
            </a:xfrm>
            <a:solidFill>
              <a:schemeClr val="tx2">
                <a:lumMod val="75000"/>
              </a:schemeClr>
            </a:solidFill>
          </p:grpSpPr>
          <p:sp>
            <p:nvSpPr>
              <p:cNvPr id="84" name="Oval 83"/>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85" name="Rectangle 84"/>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87" name="Oval 86"/>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9" name="Straight Connector 88"/>
              <p:cNvCxnSpPr>
                <a:stCxn id="87" idx="2"/>
                <a:endCxn id="84"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90" name="Straight Connector 89"/>
              <p:cNvCxnSpPr>
                <a:endCxn id="84"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91" name="Straight Connector 90"/>
            <p:cNvCxnSpPr/>
            <p:nvPr/>
          </p:nvCxnSpPr>
          <p:spPr>
            <a:xfrm>
              <a:off x="8206511" y="4496256"/>
              <a:ext cx="0" cy="589407"/>
            </a:xfrm>
            <a:prstGeom prst="line">
              <a:avLst/>
            </a:prstGeom>
            <a:noFill/>
            <a:ln w="25400" cap="flat" cmpd="sng" algn="ctr">
              <a:solidFill>
                <a:srgbClr val="000000"/>
              </a:solidFill>
              <a:prstDash val="solid"/>
            </a:ln>
            <a:effectLst/>
          </p:spPr>
        </p:cxnSp>
        <p:cxnSp>
          <p:nvCxnSpPr>
            <p:cNvPr id="94" name="Straight Connector 93"/>
            <p:cNvCxnSpPr/>
            <p:nvPr/>
          </p:nvCxnSpPr>
          <p:spPr>
            <a:xfrm>
              <a:off x="6476257" y="4485827"/>
              <a:ext cx="0" cy="589407"/>
            </a:xfrm>
            <a:prstGeom prst="line">
              <a:avLst/>
            </a:prstGeom>
            <a:noFill/>
            <a:ln w="25400" cap="flat" cmpd="sng" algn="ctr">
              <a:solidFill>
                <a:srgbClr val="000000"/>
              </a:solidFill>
              <a:prstDash val="solid"/>
            </a:ln>
            <a:effectLst/>
          </p:spPr>
        </p:cxnSp>
        <p:grpSp>
          <p:nvGrpSpPr>
            <p:cNvPr id="95" name="Group 94"/>
            <p:cNvGrpSpPr/>
            <p:nvPr/>
          </p:nvGrpSpPr>
          <p:grpSpPr>
            <a:xfrm rot="5400000" flipH="1">
              <a:off x="4774485" y="3038887"/>
              <a:ext cx="505767" cy="1052513"/>
              <a:chOff x="3464654" y="3792820"/>
              <a:chExt cx="1393684" cy="600662"/>
            </a:xfrm>
            <a:solidFill>
              <a:schemeClr val="bg1"/>
            </a:solidFill>
          </p:grpSpPr>
          <p:sp>
            <p:nvSpPr>
              <p:cNvPr id="97" name="Oval 96"/>
              <p:cNvSpPr/>
              <p:nvPr/>
            </p:nvSpPr>
            <p:spPr>
              <a:xfrm>
                <a:off x="3464658" y="4262710"/>
                <a:ext cx="1393673" cy="130772"/>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98" name="Rectangle 97"/>
              <p:cNvSpPr/>
              <p:nvPr/>
            </p:nvSpPr>
            <p:spPr>
              <a:xfrm>
                <a:off x="3464654" y="3877056"/>
                <a:ext cx="1393676" cy="443748"/>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99" name="Oval 98"/>
              <p:cNvSpPr/>
              <p:nvPr/>
            </p:nvSpPr>
            <p:spPr>
              <a:xfrm>
                <a:off x="3464661" y="3792820"/>
                <a:ext cx="1393674" cy="84236"/>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100" name="Straight Connector 99"/>
              <p:cNvCxnSpPr>
                <a:stCxn id="99" idx="2"/>
                <a:endCxn id="97" idx="2"/>
              </p:cNvCxnSpPr>
              <p:nvPr/>
            </p:nvCxnSpPr>
            <p:spPr>
              <a:xfrm rot="5400000">
                <a:off x="3218081" y="4081514"/>
                <a:ext cx="493158" cy="6"/>
              </a:xfrm>
              <a:prstGeom prst="line">
                <a:avLst/>
              </a:prstGeom>
              <a:grpFill/>
              <a:ln w="25400" cap="flat" cmpd="sng" algn="ctr">
                <a:solidFill>
                  <a:srgbClr val="000000"/>
                </a:solidFill>
                <a:prstDash val="solid"/>
              </a:ln>
              <a:effectLst/>
            </p:spPr>
          </p:cxnSp>
          <p:cxnSp>
            <p:nvCxnSpPr>
              <p:cNvPr id="101" name="Straight Connector 100"/>
              <p:cNvCxnSpPr>
                <a:stCxn id="99" idx="6"/>
                <a:endCxn id="97" idx="6"/>
              </p:cNvCxnSpPr>
              <p:nvPr/>
            </p:nvCxnSpPr>
            <p:spPr>
              <a:xfrm rot="5400000">
                <a:off x="4611755" y="4081513"/>
                <a:ext cx="493158" cy="8"/>
              </a:xfrm>
              <a:prstGeom prst="line">
                <a:avLst/>
              </a:prstGeom>
              <a:grpFill/>
              <a:ln w="25400" cap="flat" cmpd="sng" algn="ctr">
                <a:solidFill>
                  <a:srgbClr val="000000"/>
                </a:solidFill>
                <a:prstDash val="solid"/>
              </a:ln>
              <a:effectLst/>
            </p:spPr>
          </p:cxnSp>
        </p:grpSp>
        <p:sp>
          <p:nvSpPr>
            <p:cNvPr id="105" name="TextBox 104"/>
            <p:cNvSpPr txBox="1"/>
            <p:nvPr/>
          </p:nvSpPr>
          <p:spPr>
            <a:xfrm>
              <a:off x="4502728" y="3340158"/>
              <a:ext cx="995649" cy="461665"/>
            </a:xfrm>
            <a:prstGeom prst="rect">
              <a:avLst/>
            </a:prstGeom>
            <a:noFill/>
          </p:spPr>
          <p:txBody>
            <a:bodyPr wrap="square" rtlCol="0">
              <a:spAutoFit/>
            </a:bodyPr>
            <a:lstStyle/>
            <a:p>
              <a:pPr>
                <a:defRPr/>
              </a:pPr>
              <a:r>
                <a:rPr lang="en-US" sz="1200" b="1" kern="0" dirty="0" smtClean="0">
                  <a:solidFill>
                    <a:sysClr val="windowText" lastClr="000000"/>
                  </a:solidFill>
                  <a:latin typeface="Arial" pitchFamily="34" charset="0"/>
                  <a:cs typeface="Arial" pitchFamily="34" charset="0"/>
                </a:rPr>
                <a:t>Motor/</a:t>
              </a:r>
            </a:p>
            <a:p>
              <a:pPr>
                <a:defRPr/>
              </a:pPr>
              <a:r>
                <a:rPr lang="en-US" sz="1200" b="1" kern="0" dirty="0" smtClean="0">
                  <a:solidFill>
                    <a:sysClr val="windowText" lastClr="000000"/>
                  </a:solidFill>
                  <a:latin typeface="Arial" pitchFamily="34" charset="0"/>
                  <a:cs typeface="Arial" pitchFamily="34" charset="0"/>
                </a:rPr>
                <a:t>Generator</a:t>
              </a:r>
              <a:endParaRPr lang="en-US" sz="1200" b="1" kern="0" dirty="0">
                <a:solidFill>
                  <a:sysClr val="windowText" lastClr="000000"/>
                </a:solidFill>
                <a:latin typeface="Arial" pitchFamily="34" charset="0"/>
                <a:cs typeface="Arial" pitchFamily="34" charset="0"/>
              </a:endParaRPr>
            </a:p>
          </p:txBody>
        </p:sp>
        <p:sp>
          <p:nvSpPr>
            <p:cNvPr id="110" name="Rectangle 109"/>
            <p:cNvSpPr/>
            <p:nvPr/>
          </p:nvSpPr>
          <p:spPr>
            <a:xfrm>
              <a:off x="5466066" y="3536697"/>
              <a:ext cx="457200"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sp>
          <p:nvSpPr>
            <p:cNvPr id="114" name="TextBox 113"/>
            <p:cNvSpPr txBox="1"/>
            <p:nvPr/>
          </p:nvSpPr>
          <p:spPr>
            <a:xfrm>
              <a:off x="7839263" y="1816972"/>
              <a:ext cx="734496"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400 °C</a:t>
              </a:r>
              <a:endParaRPr lang="en-US" sz="1400" b="1" kern="0" dirty="0">
                <a:latin typeface="Arial" pitchFamily="34" charset="0"/>
                <a:cs typeface="Arial" pitchFamily="34" charset="0"/>
              </a:endParaRPr>
            </a:p>
          </p:txBody>
        </p:sp>
        <p:sp>
          <p:nvSpPr>
            <p:cNvPr id="115" name="TextBox 114"/>
            <p:cNvSpPr txBox="1"/>
            <p:nvPr/>
          </p:nvSpPr>
          <p:spPr>
            <a:xfrm>
              <a:off x="7809607" y="5289369"/>
              <a:ext cx="793807"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-100 °C</a:t>
              </a:r>
              <a:endParaRPr lang="en-US" sz="1400" b="1" kern="0" dirty="0">
                <a:latin typeface="Arial" pitchFamily="34" charset="0"/>
                <a:cs typeface="Arial" pitchFamily="34" charset="0"/>
              </a:endParaRPr>
            </a:p>
          </p:txBody>
        </p:sp>
        <p:sp>
          <p:nvSpPr>
            <p:cNvPr id="116" name="TextBox 115"/>
            <p:cNvSpPr txBox="1"/>
            <p:nvPr/>
          </p:nvSpPr>
          <p:spPr>
            <a:xfrm>
              <a:off x="6158587" y="5280920"/>
              <a:ext cx="635110"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25 °C</a:t>
              </a:r>
              <a:endParaRPr lang="en-US" sz="1400" b="1" kern="0" dirty="0">
                <a:latin typeface="Arial" pitchFamily="34" charset="0"/>
                <a:cs typeface="Arial" pitchFamily="34" charset="0"/>
              </a:endParaRPr>
            </a:p>
          </p:txBody>
        </p:sp>
      </p:grpSp>
      <p:cxnSp>
        <p:nvCxnSpPr>
          <p:cNvPr id="13" name="Straight Arrow Connector 12"/>
          <p:cNvCxnSpPr/>
          <p:nvPr/>
        </p:nvCxnSpPr>
        <p:spPr>
          <a:xfrm flipH="1">
            <a:off x="6873045" y="2775616"/>
            <a:ext cx="838200"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882570" y="4307965"/>
            <a:ext cx="838200" cy="0"/>
          </a:xfrm>
          <a:prstGeom prst="straightConnector1">
            <a:avLst/>
          </a:prstGeom>
          <a:noFill/>
          <a:ln w="25400" cap="flat" cmpd="sng" algn="ctr">
            <a:solidFill>
              <a:srgbClr val="000000"/>
            </a:solidFill>
            <a:prstDash val="solid"/>
            <a:headEnd type="arrow"/>
          </a:ln>
          <a:effectLst/>
        </p:spPr>
      </p:cxnSp>
      <p:cxnSp>
        <p:nvCxnSpPr>
          <p:cNvPr id="71" name="Straight Arrow Connector 70"/>
          <p:cNvCxnSpPr/>
          <p:nvPr/>
        </p:nvCxnSpPr>
        <p:spPr>
          <a:xfrm flipH="1">
            <a:off x="6934200" y="4495800"/>
            <a:ext cx="838200" cy="0"/>
          </a:xfrm>
          <a:prstGeom prst="straightConnector1">
            <a:avLst/>
          </a:prstGeom>
          <a:noFill/>
          <a:ln w="25400" cap="flat" cmpd="sng" algn="ctr">
            <a:solidFill>
              <a:srgbClr val="000000"/>
            </a:solidFill>
            <a:prstDash val="solid"/>
            <a:headEnd type="arrow"/>
          </a:ln>
          <a:effectLst/>
        </p:spPr>
      </p:cxnSp>
      <p:cxnSp>
        <p:nvCxnSpPr>
          <p:cNvPr id="86" name="Straight Arrow Connector 85"/>
          <p:cNvCxnSpPr/>
          <p:nvPr/>
        </p:nvCxnSpPr>
        <p:spPr>
          <a:xfrm flipH="1">
            <a:off x="6971407" y="2966116"/>
            <a:ext cx="838200" cy="0"/>
          </a:xfrm>
          <a:prstGeom prst="straightConnector1">
            <a:avLst/>
          </a:prstGeom>
          <a:noFill/>
          <a:ln w="25400" cap="flat" cmpd="sng" algn="ctr">
            <a:solidFill>
              <a:srgbClr val="000000"/>
            </a:solidFill>
            <a:prstDash val="solid"/>
            <a:headEnd type="arrow"/>
          </a:ln>
          <a:effectLst/>
        </p:spPr>
      </p:cxnSp>
      <p:sp>
        <p:nvSpPr>
          <p:cNvPr id="14" name="Curved Left Arrow 13"/>
          <p:cNvSpPr/>
          <p:nvPr/>
        </p:nvSpPr>
        <p:spPr>
          <a:xfrm>
            <a:off x="5572675" y="3271158"/>
            <a:ext cx="304800" cy="627091"/>
          </a:xfrm>
          <a:prstGeom prst="curvedLef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p:cNvGrpSpPr>
            <a:grpSpLocks noChangeAspect="1"/>
          </p:cNvGrpSpPr>
          <p:nvPr/>
        </p:nvGrpSpPr>
        <p:grpSpPr>
          <a:xfrm flipH="1">
            <a:off x="4240128" y="2627504"/>
            <a:ext cx="405361" cy="612662"/>
            <a:chOff x="2236806" y="4704302"/>
            <a:chExt cx="666750" cy="1007725"/>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l="32710" t="34167" r="34580" b="10579"/>
            <a:stretch/>
          </p:blipFill>
          <p:spPr>
            <a:xfrm>
              <a:off x="2236806" y="4704302"/>
              <a:ext cx="666750" cy="1007725"/>
            </a:xfrm>
            <a:prstGeom prst="rect">
              <a:avLst/>
            </a:prstGeom>
          </p:spPr>
        </p:pic>
        <p:pic>
          <p:nvPicPr>
            <p:cNvPr id="88" name="Picture 87"/>
            <p:cNvPicPr>
              <a:picLocks noChangeAspect="1"/>
            </p:cNvPicPr>
            <p:nvPr/>
          </p:nvPicPr>
          <p:blipFill rotWithShape="1">
            <a:blip r:embed="rId2" cstate="screen">
              <a:extLst>
                <a:ext uri="{28A0092B-C50C-407E-A947-70E740481C1C}">
                  <a14:useLocalDpi xmlns:a14="http://schemas.microsoft.com/office/drawing/2010/main"/>
                </a:ext>
              </a:extLst>
            </a:blip>
            <a:srcRect l="32710" t="69448" r="56609" b="12199"/>
            <a:stretch/>
          </p:blipFill>
          <p:spPr>
            <a:xfrm>
              <a:off x="2236806" y="4704302"/>
              <a:ext cx="148946" cy="267061"/>
            </a:xfrm>
            <a:prstGeom prst="rect">
              <a:avLst/>
            </a:prstGeom>
          </p:spPr>
        </p:pic>
        <p:pic>
          <p:nvPicPr>
            <p:cNvPr id="92" name="Picture 91"/>
            <p:cNvPicPr>
              <a:picLocks noChangeAspect="1"/>
            </p:cNvPicPr>
            <p:nvPr/>
          </p:nvPicPr>
          <p:blipFill rotWithShape="1">
            <a:blip r:embed="rId2" cstate="screen">
              <a:extLst>
                <a:ext uri="{28A0092B-C50C-407E-A947-70E740481C1C}">
                  <a14:useLocalDpi xmlns:a14="http://schemas.microsoft.com/office/drawing/2010/main"/>
                </a:ext>
              </a:extLst>
            </a:blip>
            <a:srcRect l="32710" t="69448" r="56609" b="12199"/>
            <a:stretch/>
          </p:blipFill>
          <p:spPr>
            <a:xfrm>
              <a:off x="2754610" y="4704302"/>
              <a:ext cx="148946" cy="172498"/>
            </a:xfrm>
            <a:prstGeom prst="rect">
              <a:avLst/>
            </a:prstGeom>
          </p:spPr>
        </p:pic>
      </p:grpSp>
      <p:sp>
        <p:nvSpPr>
          <p:cNvPr id="18" name="TextBox 17"/>
          <p:cNvSpPr txBox="1"/>
          <p:nvPr/>
        </p:nvSpPr>
        <p:spPr>
          <a:xfrm>
            <a:off x="5865749" y="3432491"/>
            <a:ext cx="909223" cy="276999"/>
          </a:xfrm>
          <a:prstGeom prst="rect">
            <a:avLst/>
          </a:prstGeom>
          <a:noFill/>
        </p:spPr>
        <p:txBody>
          <a:bodyPr wrap="none" rtlCol="0">
            <a:spAutoFit/>
          </a:bodyPr>
          <a:lstStyle/>
          <a:p>
            <a:r>
              <a:rPr lang="en-US" sz="1200" b="1" i="1" dirty="0" smtClean="0"/>
              <a:t>compress</a:t>
            </a:r>
            <a:endParaRPr lang="en-US" sz="1200" b="1" i="1" dirty="0"/>
          </a:p>
        </p:txBody>
      </p:sp>
      <p:sp>
        <p:nvSpPr>
          <p:cNvPr id="93" name="TextBox 92"/>
          <p:cNvSpPr txBox="1"/>
          <p:nvPr/>
        </p:nvSpPr>
        <p:spPr>
          <a:xfrm>
            <a:off x="7977541" y="3426642"/>
            <a:ext cx="723275" cy="276999"/>
          </a:xfrm>
          <a:prstGeom prst="rect">
            <a:avLst/>
          </a:prstGeom>
          <a:noFill/>
        </p:spPr>
        <p:txBody>
          <a:bodyPr wrap="none" rtlCol="0">
            <a:spAutoFit/>
          </a:bodyPr>
          <a:lstStyle/>
          <a:p>
            <a:r>
              <a:rPr lang="en-US" sz="1200" b="1" i="1" dirty="0" smtClean="0"/>
              <a:t>expand</a:t>
            </a:r>
            <a:endParaRPr lang="en-US" sz="1200" b="1" i="1" dirty="0"/>
          </a:p>
        </p:txBody>
      </p:sp>
      <p:sp>
        <p:nvSpPr>
          <p:cNvPr id="80" name="TextBox 79"/>
          <p:cNvSpPr txBox="1"/>
          <p:nvPr/>
        </p:nvSpPr>
        <p:spPr>
          <a:xfrm>
            <a:off x="4969948" y="2509645"/>
            <a:ext cx="1297150" cy="523220"/>
          </a:xfrm>
          <a:prstGeom prst="rect">
            <a:avLst/>
          </a:prstGeom>
          <a:noFill/>
        </p:spPr>
        <p:txBody>
          <a:bodyPr wrap="none" rtlCol="0">
            <a:spAutoFit/>
          </a:bodyPr>
          <a:lstStyle/>
          <a:p>
            <a:pPr>
              <a:defRPr/>
            </a:pPr>
            <a:r>
              <a:rPr lang="en-US" sz="1400" b="1" i="1" kern="0" dirty="0" smtClean="0">
                <a:solidFill>
                  <a:srgbClr val="0000FF"/>
                </a:solidFill>
                <a:latin typeface="Arial" pitchFamily="34" charset="0"/>
                <a:cs typeface="Arial" pitchFamily="34" charset="0"/>
              </a:rPr>
              <a:t>Halotechnics</a:t>
            </a:r>
          </a:p>
          <a:p>
            <a:pPr>
              <a:defRPr/>
            </a:pPr>
            <a:r>
              <a:rPr lang="en-US" sz="1400" b="1" i="1" kern="0" dirty="0" smtClean="0">
                <a:solidFill>
                  <a:srgbClr val="0000FF"/>
                </a:solidFill>
                <a:latin typeface="Arial" pitchFamily="34" charset="0"/>
                <a:cs typeface="Arial" pitchFamily="34" charset="0"/>
              </a:rPr>
              <a:t>hot storage</a:t>
            </a:r>
            <a:endParaRPr lang="en-US" sz="1400" b="1" i="1" kern="0" dirty="0">
              <a:solidFill>
                <a:srgbClr val="0000FF"/>
              </a:solidFill>
              <a:latin typeface="Arial" pitchFamily="34" charset="0"/>
              <a:cs typeface="Arial" pitchFamily="34" charset="0"/>
            </a:endParaRPr>
          </a:p>
        </p:txBody>
      </p:sp>
      <p:sp>
        <p:nvSpPr>
          <p:cNvPr id="96" name="TextBox 95"/>
          <p:cNvSpPr txBox="1"/>
          <p:nvPr/>
        </p:nvSpPr>
        <p:spPr>
          <a:xfrm>
            <a:off x="4969948" y="4448143"/>
            <a:ext cx="1247457" cy="523220"/>
          </a:xfrm>
          <a:prstGeom prst="rect">
            <a:avLst/>
          </a:prstGeom>
          <a:noFill/>
        </p:spPr>
        <p:txBody>
          <a:bodyPr wrap="none" rtlCol="0">
            <a:spAutoFit/>
          </a:bodyPr>
          <a:lstStyle/>
          <a:p>
            <a:pPr>
              <a:defRPr/>
            </a:pPr>
            <a:r>
              <a:rPr lang="en-US" sz="1400" b="1" i="1" kern="0" dirty="0">
                <a:latin typeface="Arial" pitchFamily="34" charset="0"/>
                <a:cs typeface="Arial" pitchFamily="34" charset="0"/>
              </a:rPr>
              <a:t>w</a:t>
            </a:r>
            <a:r>
              <a:rPr lang="en-US" sz="1400" b="1" i="1" kern="0" dirty="0" smtClean="0">
                <a:latin typeface="Arial" pitchFamily="34" charset="0"/>
                <a:cs typeface="Arial" pitchFamily="34" charset="0"/>
              </a:rPr>
              <a:t>ater-based</a:t>
            </a:r>
          </a:p>
          <a:p>
            <a:pPr>
              <a:defRPr/>
            </a:pPr>
            <a:r>
              <a:rPr lang="en-US" sz="1400" b="1" i="1" kern="0" dirty="0" smtClean="0">
                <a:latin typeface="Arial" pitchFamily="34" charset="0"/>
                <a:cs typeface="Arial" pitchFamily="34" charset="0"/>
              </a:rPr>
              <a:t>cold storage</a:t>
            </a:r>
            <a:endParaRPr lang="en-US" sz="1400" b="1" i="1" kern="0" dirty="0">
              <a:latin typeface="Arial" pitchFamily="34" charset="0"/>
              <a:cs typeface="Arial" pitchFamily="34" charset="0"/>
            </a:endParaRPr>
          </a:p>
        </p:txBody>
      </p:sp>
      <p:sp>
        <p:nvSpPr>
          <p:cNvPr id="102" name="TextBox 101"/>
          <p:cNvSpPr txBox="1"/>
          <p:nvPr/>
        </p:nvSpPr>
        <p:spPr>
          <a:xfrm>
            <a:off x="6051857" y="1823513"/>
            <a:ext cx="833883"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1200 °C</a:t>
            </a:r>
            <a:endParaRPr lang="en-US" sz="1400" b="1" kern="0" dirty="0">
              <a:latin typeface="Arial" pitchFamily="34" charset="0"/>
              <a:cs typeface="Arial" pitchFamily="34" charset="0"/>
            </a:endParaRPr>
          </a:p>
        </p:txBody>
      </p:sp>
    </p:spTree>
    <p:extLst>
      <p:ext uri="{BB962C8B-B14F-4D97-AF65-F5344CB8AC3E}">
        <p14:creationId xmlns:p14="http://schemas.microsoft.com/office/powerpoint/2010/main" val="926094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 </a:t>
            </a:r>
            <a:r>
              <a:rPr lang="en-US" dirty="0" smtClean="0"/>
              <a:t>engine discharge</a:t>
            </a:r>
            <a:endParaRPr lang="en-US" dirty="0"/>
          </a:p>
        </p:txBody>
      </p:sp>
      <p:sp>
        <p:nvSpPr>
          <p:cNvPr id="3" name="Content Placeholder 2"/>
          <p:cNvSpPr>
            <a:spLocks noGrp="1"/>
          </p:cNvSpPr>
          <p:nvPr>
            <p:ph idx="1"/>
          </p:nvPr>
        </p:nvSpPr>
        <p:spPr>
          <a:xfrm>
            <a:off x="180975" y="1476376"/>
            <a:ext cx="3924964" cy="4619624"/>
          </a:xfrm>
        </p:spPr>
        <p:txBody>
          <a:bodyPr/>
          <a:lstStyle/>
          <a:p>
            <a:r>
              <a:rPr lang="en-US" b="1" dirty="0"/>
              <a:t>Discharge: </a:t>
            </a:r>
            <a:r>
              <a:rPr lang="en-US" dirty="0" smtClean="0"/>
              <a:t>Utilize turbine in standard heat engine mode</a:t>
            </a:r>
            <a:endParaRPr lang="en-US" b="1" dirty="0" smtClean="0"/>
          </a:p>
          <a:p>
            <a:r>
              <a:rPr lang="en-US" dirty="0" smtClean="0"/>
              <a:t>Use </a:t>
            </a:r>
            <a:r>
              <a:rPr lang="en-US" dirty="0"/>
              <a:t>heat in </a:t>
            </a:r>
            <a:r>
              <a:rPr lang="en-US" dirty="0" err="1" smtClean="0"/>
              <a:t>Haloglass</a:t>
            </a:r>
            <a:r>
              <a:rPr lang="en-US" dirty="0" smtClean="0"/>
              <a:t> </a:t>
            </a:r>
            <a:r>
              <a:rPr lang="en-US" dirty="0"/>
              <a:t>to heat gas and generate </a:t>
            </a:r>
            <a:r>
              <a:rPr lang="en-US" dirty="0" smtClean="0"/>
              <a:t>power </a:t>
            </a:r>
          </a:p>
          <a:p>
            <a:r>
              <a:rPr lang="en-US" dirty="0" smtClean="0"/>
              <a:t>Use </a:t>
            </a:r>
            <a:r>
              <a:rPr lang="en-US" dirty="0"/>
              <a:t>cold to chill inlet gas and increase </a:t>
            </a:r>
            <a:r>
              <a:rPr lang="en-US" dirty="0" smtClean="0"/>
              <a:t>efficiency</a:t>
            </a:r>
            <a:endParaRPr lang="en-US" dirty="0"/>
          </a:p>
          <a:p>
            <a:endParaRPr lang="en-US" dirty="0" smtClean="0"/>
          </a:p>
        </p:txBody>
      </p:sp>
      <p:grpSp>
        <p:nvGrpSpPr>
          <p:cNvPr id="11" name="Group 10"/>
          <p:cNvGrpSpPr/>
          <p:nvPr/>
        </p:nvGrpSpPr>
        <p:grpSpPr>
          <a:xfrm>
            <a:off x="4501112" y="1516888"/>
            <a:ext cx="4220602" cy="4199500"/>
            <a:chOff x="4501112" y="1516888"/>
            <a:chExt cx="4220602" cy="4199500"/>
          </a:xfrm>
        </p:grpSpPr>
        <p:cxnSp>
          <p:nvCxnSpPr>
            <p:cNvPr id="75" name="Straight Connector 74"/>
            <p:cNvCxnSpPr/>
            <p:nvPr/>
          </p:nvCxnSpPr>
          <p:spPr>
            <a:xfrm>
              <a:off x="6476257" y="2131290"/>
              <a:ext cx="0" cy="639965"/>
            </a:xfrm>
            <a:prstGeom prst="line">
              <a:avLst/>
            </a:prstGeom>
            <a:noFill/>
            <a:ln w="38100" cap="flat" cmpd="sng" algn="ctr">
              <a:solidFill>
                <a:srgbClr val="0000FF"/>
              </a:solidFill>
              <a:prstDash val="solid"/>
            </a:ln>
            <a:effectLst/>
          </p:spPr>
        </p:cxnSp>
        <p:grpSp>
          <p:nvGrpSpPr>
            <p:cNvPr id="46" name="Group 45"/>
            <p:cNvGrpSpPr/>
            <p:nvPr/>
          </p:nvGrpSpPr>
          <p:grpSpPr>
            <a:xfrm flipH="1">
              <a:off x="6079467" y="1524623"/>
              <a:ext cx="793580" cy="737290"/>
              <a:chOff x="3464654" y="3792819"/>
              <a:chExt cx="1393676" cy="600663"/>
            </a:xfrm>
            <a:solidFill>
              <a:srgbClr val="FF0000"/>
            </a:solidFill>
          </p:grpSpPr>
          <p:sp>
            <p:nvSpPr>
              <p:cNvPr id="47" name="Oval 4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48" name="Rectangle 4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0" name="Oval 59"/>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1" name="Straight Connector 60"/>
              <p:cNvCxnSpPr>
                <a:stCxn id="60" idx="2"/>
                <a:endCxn id="4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62" name="Straight Connector 61"/>
              <p:cNvCxnSpPr>
                <a:endCxn id="47"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64" name="Straight Connector 63"/>
            <p:cNvCxnSpPr/>
            <p:nvPr/>
          </p:nvCxnSpPr>
          <p:spPr>
            <a:xfrm>
              <a:off x="8206511" y="2135651"/>
              <a:ext cx="0" cy="639965"/>
            </a:xfrm>
            <a:prstGeom prst="line">
              <a:avLst/>
            </a:prstGeom>
            <a:noFill/>
            <a:ln w="38100" cap="flat" cmpd="sng" algn="ctr">
              <a:solidFill>
                <a:srgbClr val="0000FF"/>
              </a:solidFill>
              <a:prstDash val="solid"/>
            </a:ln>
            <a:effectLst/>
          </p:spPr>
        </p:cxnSp>
        <p:grpSp>
          <p:nvGrpSpPr>
            <p:cNvPr id="65" name="Group 64"/>
            <p:cNvGrpSpPr/>
            <p:nvPr/>
          </p:nvGrpSpPr>
          <p:grpSpPr>
            <a:xfrm flipH="1">
              <a:off x="7811030" y="1516888"/>
              <a:ext cx="795528" cy="740664"/>
              <a:chOff x="3464654" y="3792819"/>
              <a:chExt cx="1393676" cy="600663"/>
            </a:xfrm>
            <a:solidFill>
              <a:srgbClr val="FFFFFF">
                <a:lumMod val="50000"/>
              </a:srgbClr>
            </a:solidFill>
          </p:grpSpPr>
          <p:sp>
            <p:nvSpPr>
              <p:cNvPr id="66" name="Oval 65"/>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67" name="Rectangle 66"/>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68" name="Oval 67"/>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69" name="Straight Connector 68"/>
              <p:cNvCxnSpPr>
                <a:stCxn id="68" idx="2"/>
                <a:endCxn id="66"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70" name="Straight Connector 69"/>
              <p:cNvCxnSpPr>
                <a:endCxn id="66" idx="6"/>
              </p:cNvCxnSpPr>
              <p:nvPr/>
            </p:nvCxnSpPr>
            <p:spPr>
              <a:xfrm>
                <a:off x="4858329" y="3881552"/>
                <a:ext cx="0" cy="423197"/>
              </a:xfrm>
              <a:prstGeom prst="line">
                <a:avLst/>
              </a:prstGeom>
              <a:grpFill/>
              <a:ln w="25400" cap="flat" cmpd="sng" algn="ctr">
                <a:solidFill>
                  <a:srgbClr val="000000"/>
                </a:solidFill>
                <a:prstDash val="solid"/>
              </a:ln>
              <a:effectLst/>
            </p:spPr>
          </p:cxnSp>
        </p:grpSp>
        <p:sp>
          <p:nvSpPr>
            <p:cNvPr id="72" name="Rectangle 71"/>
            <p:cNvSpPr/>
            <p:nvPr/>
          </p:nvSpPr>
          <p:spPr>
            <a:xfrm rot="5400000">
              <a:off x="7109339" y="2253309"/>
              <a:ext cx="465483" cy="1222681"/>
            </a:xfrm>
            <a:prstGeom prst="rect">
              <a:avLst/>
            </a:prstGeom>
            <a:gradFill>
              <a:gsLst>
                <a:gs pos="0">
                  <a:schemeClr val="bg1">
                    <a:lumMod val="50000"/>
                  </a:schemeClr>
                </a:gs>
                <a:gs pos="100000">
                  <a:srgbClr val="FF0000"/>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sp>
          <p:nvSpPr>
            <p:cNvPr id="6" name="Trapezoid 5"/>
            <p:cNvSpPr/>
            <p:nvPr/>
          </p:nvSpPr>
          <p:spPr>
            <a:xfrm rot="16200000">
              <a:off x="7822480" y="3178072"/>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7" name="Trapezoid 6"/>
            <p:cNvSpPr/>
            <p:nvPr/>
          </p:nvSpPr>
          <p:spPr>
            <a:xfrm rot="5400000" flipH="1">
              <a:off x="5822228" y="3178139"/>
              <a:ext cx="1015825" cy="782642"/>
            </a:xfrm>
            <a:prstGeom prst="trapezoid">
              <a:avLst>
                <a:gd name="adj" fmla="val 36321"/>
              </a:avLst>
            </a:prstGeom>
            <a:solidFill>
              <a:srgbClr val="FFFFFF"/>
            </a:solidFill>
            <a:ln w="25400" cap="flat" cmpd="sng" algn="ctr">
              <a:solidFill>
                <a:srgbClr val="000000"/>
              </a:solidFill>
              <a:prstDash val="solid"/>
            </a:ln>
            <a:effectLst/>
          </p:spPr>
          <p:txBody>
            <a:bodyPr rtlCol="0" anchor="ctr"/>
            <a:lstStyle/>
            <a:p>
              <a:pPr algn="ctr">
                <a:defRPr/>
              </a:pPr>
              <a:endParaRPr lang="en-US" kern="0" dirty="0">
                <a:solidFill>
                  <a:srgbClr val="FFFFFF"/>
                </a:solidFill>
                <a:latin typeface="Arial" pitchFamily="34" charset="0"/>
                <a:cs typeface="Arial" pitchFamily="34" charset="0"/>
              </a:endParaRPr>
            </a:p>
          </p:txBody>
        </p:sp>
        <p:sp>
          <p:nvSpPr>
            <p:cNvPr id="8" name="Rectangle 7"/>
            <p:cNvSpPr/>
            <p:nvPr/>
          </p:nvSpPr>
          <p:spPr>
            <a:xfrm>
              <a:off x="6721462" y="3535165"/>
              <a:ext cx="1217609"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cxnSp>
          <p:nvCxnSpPr>
            <p:cNvPr id="9" name="Straight Connector 8"/>
            <p:cNvCxnSpPr/>
            <p:nvPr/>
          </p:nvCxnSpPr>
          <p:spPr>
            <a:xfrm>
              <a:off x="6599260" y="2966116"/>
              <a:ext cx="0" cy="346145"/>
            </a:xfrm>
            <a:prstGeom prst="line">
              <a:avLst/>
            </a:prstGeom>
            <a:noFill/>
            <a:ln w="25400" cap="flat" cmpd="sng" algn="ctr">
              <a:solidFill>
                <a:srgbClr val="000000"/>
              </a:solidFill>
              <a:prstDash val="solid"/>
            </a:ln>
            <a:effectLst/>
          </p:spPr>
        </p:cxnSp>
        <p:cxnSp>
          <p:nvCxnSpPr>
            <p:cNvPr id="39" name="Straight Connector 38"/>
            <p:cNvCxnSpPr/>
            <p:nvPr/>
          </p:nvCxnSpPr>
          <p:spPr>
            <a:xfrm>
              <a:off x="6599260" y="2966116"/>
              <a:ext cx="1488081" cy="0"/>
            </a:xfrm>
            <a:prstGeom prst="line">
              <a:avLst/>
            </a:prstGeom>
            <a:noFill/>
            <a:ln w="25400" cap="flat" cmpd="sng" algn="ctr">
              <a:solidFill>
                <a:srgbClr val="000000"/>
              </a:solidFill>
              <a:prstDash val="solid"/>
            </a:ln>
            <a:effectLst/>
          </p:spPr>
        </p:cxnSp>
        <p:cxnSp>
          <p:nvCxnSpPr>
            <p:cNvPr id="73" name="Straight Connector 72"/>
            <p:cNvCxnSpPr/>
            <p:nvPr/>
          </p:nvCxnSpPr>
          <p:spPr>
            <a:xfrm>
              <a:off x="8087000" y="2966116"/>
              <a:ext cx="0" cy="329446"/>
            </a:xfrm>
            <a:prstGeom prst="line">
              <a:avLst/>
            </a:prstGeom>
            <a:noFill/>
            <a:ln w="25400" cap="flat" cmpd="sng" algn="ctr">
              <a:solidFill>
                <a:srgbClr val="000000"/>
              </a:solidFill>
              <a:prstDash val="solid"/>
            </a:ln>
            <a:effectLst/>
          </p:spPr>
        </p:cxnSp>
        <p:sp>
          <p:nvSpPr>
            <p:cNvPr id="5" name="Rectangle 4"/>
            <p:cNvSpPr/>
            <p:nvPr/>
          </p:nvSpPr>
          <p:spPr>
            <a:xfrm rot="5400000">
              <a:off x="7114409" y="3788314"/>
              <a:ext cx="465483" cy="1222681"/>
            </a:xfrm>
            <a:prstGeom prst="rect">
              <a:avLst/>
            </a:prstGeom>
            <a:gradFill>
              <a:gsLst>
                <a:gs pos="0">
                  <a:schemeClr val="tx2">
                    <a:lumMod val="75000"/>
                  </a:schemeClr>
                </a:gs>
                <a:gs pos="100000">
                  <a:schemeClr val="bg1">
                    <a:lumMod val="50000"/>
                  </a:schemeClr>
                </a:gs>
              </a:gsLst>
              <a:lin ang="5400000" scaled="0"/>
            </a:gradFill>
            <a:ln w="25400" cap="flat" cmpd="sng" algn="ctr">
              <a:solidFill>
                <a:srgbClr val="000000"/>
              </a:solidFill>
              <a:prstDash val="solid"/>
            </a:ln>
            <a:effectLst/>
          </p:spPr>
          <p:txBody>
            <a:bodyPr rtlCol="0" anchor="ctr"/>
            <a:lstStyle/>
            <a:p>
              <a:pPr algn="ctr">
                <a:defRPr/>
              </a:pPr>
              <a:endParaRPr lang="en-US" kern="0">
                <a:solidFill>
                  <a:srgbClr val="FFFFFF"/>
                </a:solidFill>
                <a:latin typeface="Arial" pitchFamily="34" charset="0"/>
                <a:cs typeface="Arial" pitchFamily="34" charset="0"/>
              </a:endParaRPr>
            </a:p>
          </p:txBody>
        </p:sp>
        <p:cxnSp>
          <p:nvCxnSpPr>
            <p:cNvPr id="10" name="Straight Connector 9"/>
            <p:cNvCxnSpPr/>
            <p:nvPr/>
          </p:nvCxnSpPr>
          <p:spPr>
            <a:xfrm>
              <a:off x="6069710" y="4309189"/>
              <a:ext cx="2536848" cy="0"/>
            </a:xfrm>
            <a:prstGeom prst="line">
              <a:avLst/>
            </a:prstGeom>
            <a:noFill/>
            <a:ln w="25400" cap="flat" cmpd="sng" algn="ctr">
              <a:solidFill>
                <a:srgbClr val="000000"/>
              </a:solidFill>
              <a:prstDash val="solid"/>
            </a:ln>
            <a:effectLst/>
          </p:spPr>
        </p:cxnSp>
        <p:cxnSp>
          <p:nvCxnSpPr>
            <p:cNvPr id="42" name="Straight Connector 41"/>
            <p:cNvCxnSpPr/>
            <p:nvPr/>
          </p:nvCxnSpPr>
          <p:spPr>
            <a:xfrm flipH="1">
              <a:off x="6476257" y="4496256"/>
              <a:ext cx="1732538" cy="0"/>
            </a:xfrm>
            <a:prstGeom prst="line">
              <a:avLst/>
            </a:prstGeom>
            <a:noFill/>
            <a:ln w="25400" cap="flat" cmpd="sng" algn="ctr">
              <a:solidFill>
                <a:srgbClr val="000000"/>
              </a:solidFill>
              <a:prstDash val="solid"/>
            </a:ln>
            <a:effectLst/>
          </p:spPr>
        </p:cxnSp>
        <p:cxnSp>
          <p:nvCxnSpPr>
            <p:cNvPr id="113" name="Straight Connector 112"/>
            <p:cNvCxnSpPr/>
            <p:nvPr/>
          </p:nvCxnSpPr>
          <p:spPr>
            <a:xfrm>
              <a:off x="8606558" y="4019453"/>
              <a:ext cx="0" cy="289736"/>
            </a:xfrm>
            <a:prstGeom prst="line">
              <a:avLst/>
            </a:prstGeom>
            <a:noFill/>
            <a:ln w="25400" cap="flat" cmpd="sng" algn="ctr">
              <a:solidFill>
                <a:srgbClr val="000000"/>
              </a:solidFill>
              <a:prstDash val="solid"/>
            </a:ln>
            <a:effectLst/>
          </p:spPr>
        </p:cxnSp>
        <p:cxnSp>
          <p:nvCxnSpPr>
            <p:cNvPr id="58" name="Straight Connector 57"/>
            <p:cNvCxnSpPr/>
            <p:nvPr/>
          </p:nvCxnSpPr>
          <p:spPr>
            <a:xfrm>
              <a:off x="6069710" y="4019453"/>
              <a:ext cx="0" cy="289736"/>
            </a:xfrm>
            <a:prstGeom prst="line">
              <a:avLst/>
            </a:prstGeom>
            <a:noFill/>
            <a:ln w="25400" cap="flat" cmpd="sng" algn="ctr">
              <a:solidFill>
                <a:srgbClr val="000000"/>
              </a:solidFill>
              <a:prstDash val="solid"/>
            </a:ln>
            <a:effectLst/>
          </p:spPr>
        </p:cxnSp>
        <p:cxnSp>
          <p:nvCxnSpPr>
            <p:cNvPr id="74" name="Straight Connector 73"/>
            <p:cNvCxnSpPr/>
            <p:nvPr/>
          </p:nvCxnSpPr>
          <p:spPr>
            <a:xfrm flipH="1">
              <a:off x="6476142" y="2775616"/>
              <a:ext cx="1732654" cy="0"/>
            </a:xfrm>
            <a:prstGeom prst="line">
              <a:avLst/>
            </a:prstGeom>
            <a:noFill/>
            <a:ln w="38100" cap="flat" cmpd="sng" algn="ctr">
              <a:solidFill>
                <a:srgbClr val="0000FF"/>
              </a:solidFill>
              <a:prstDash val="solid"/>
            </a:ln>
            <a:effectLst/>
          </p:spPr>
        </p:cxnSp>
        <p:grpSp>
          <p:nvGrpSpPr>
            <p:cNvPr id="76" name="Group 75"/>
            <p:cNvGrpSpPr/>
            <p:nvPr/>
          </p:nvGrpSpPr>
          <p:grpSpPr>
            <a:xfrm flipH="1">
              <a:off x="6079466" y="4979098"/>
              <a:ext cx="793580" cy="737290"/>
              <a:chOff x="3464654" y="3792819"/>
              <a:chExt cx="1393676" cy="600663"/>
            </a:xfrm>
            <a:solidFill>
              <a:schemeClr val="bg1">
                <a:lumMod val="50000"/>
              </a:schemeClr>
            </a:solidFill>
          </p:grpSpPr>
          <p:sp>
            <p:nvSpPr>
              <p:cNvPr id="77" name="Oval 76"/>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78" name="Rectangle 77"/>
              <p:cNvSpPr/>
              <p:nvPr/>
            </p:nvSpPr>
            <p:spPr>
              <a:xfrm>
                <a:off x="3464654" y="3877056"/>
                <a:ext cx="1393676"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79" name="Oval 78"/>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1" name="Straight Connector 80"/>
              <p:cNvCxnSpPr>
                <a:stCxn id="79" idx="2"/>
                <a:endCxn id="77"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82" name="Straight Connector 81"/>
              <p:cNvCxnSpPr>
                <a:endCxn id="77" idx="6"/>
              </p:cNvCxnSpPr>
              <p:nvPr/>
            </p:nvCxnSpPr>
            <p:spPr>
              <a:xfrm>
                <a:off x="4858329" y="3881552"/>
                <a:ext cx="0" cy="423197"/>
              </a:xfrm>
              <a:prstGeom prst="line">
                <a:avLst/>
              </a:prstGeom>
              <a:grpFill/>
              <a:ln w="25400" cap="flat" cmpd="sng" algn="ctr">
                <a:solidFill>
                  <a:srgbClr val="000000"/>
                </a:solidFill>
                <a:prstDash val="solid"/>
              </a:ln>
              <a:effectLst/>
            </p:spPr>
          </p:cxnSp>
        </p:grpSp>
        <p:grpSp>
          <p:nvGrpSpPr>
            <p:cNvPr id="83" name="Group 82"/>
            <p:cNvGrpSpPr/>
            <p:nvPr/>
          </p:nvGrpSpPr>
          <p:grpSpPr>
            <a:xfrm flipH="1">
              <a:off x="7811029" y="4971363"/>
              <a:ext cx="795528" cy="740664"/>
              <a:chOff x="3464654" y="3792819"/>
              <a:chExt cx="1393676" cy="600663"/>
            </a:xfrm>
            <a:solidFill>
              <a:schemeClr val="tx2">
                <a:lumMod val="75000"/>
              </a:schemeClr>
            </a:solidFill>
          </p:grpSpPr>
          <p:sp>
            <p:nvSpPr>
              <p:cNvPr id="84" name="Oval 83"/>
              <p:cNvSpPr/>
              <p:nvPr/>
            </p:nvSpPr>
            <p:spPr>
              <a:xfrm>
                <a:off x="3464654" y="4216015"/>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85" name="Rectangle 84"/>
              <p:cNvSpPr/>
              <p:nvPr/>
            </p:nvSpPr>
            <p:spPr>
              <a:xfrm>
                <a:off x="3464655" y="3877056"/>
                <a:ext cx="1393675" cy="427693"/>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87" name="Oval 86"/>
              <p:cNvSpPr/>
              <p:nvPr/>
            </p:nvSpPr>
            <p:spPr>
              <a:xfrm>
                <a:off x="3464655" y="3792819"/>
                <a:ext cx="1393675" cy="177467"/>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89" name="Straight Connector 88"/>
              <p:cNvCxnSpPr>
                <a:stCxn id="87" idx="2"/>
                <a:endCxn id="84" idx="2"/>
              </p:cNvCxnSpPr>
              <p:nvPr/>
            </p:nvCxnSpPr>
            <p:spPr>
              <a:xfrm flipH="1">
                <a:off x="3464654" y="3881553"/>
                <a:ext cx="1" cy="423196"/>
              </a:xfrm>
              <a:prstGeom prst="line">
                <a:avLst/>
              </a:prstGeom>
              <a:grpFill/>
              <a:ln w="25400" cap="flat" cmpd="sng" algn="ctr">
                <a:solidFill>
                  <a:srgbClr val="000000"/>
                </a:solidFill>
                <a:prstDash val="solid"/>
              </a:ln>
              <a:effectLst/>
            </p:spPr>
          </p:cxnSp>
          <p:cxnSp>
            <p:nvCxnSpPr>
              <p:cNvPr id="90" name="Straight Connector 89"/>
              <p:cNvCxnSpPr>
                <a:endCxn id="84" idx="6"/>
              </p:cNvCxnSpPr>
              <p:nvPr/>
            </p:nvCxnSpPr>
            <p:spPr>
              <a:xfrm>
                <a:off x="4858329" y="3881552"/>
                <a:ext cx="0" cy="423197"/>
              </a:xfrm>
              <a:prstGeom prst="line">
                <a:avLst/>
              </a:prstGeom>
              <a:grpFill/>
              <a:ln w="25400" cap="flat" cmpd="sng" algn="ctr">
                <a:solidFill>
                  <a:srgbClr val="000000"/>
                </a:solidFill>
                <a:prstDash val="solid"/>
              </a:ln>
              <a:effectLst/>
            </p:spPr>
          </p:cxnSp>
        </p:grpSp>
        <p:cxnSp>
          <p:nvCxnSpPr>
            <p:cNvPr id="91" name="Straight Connector 90"/>
            <p:cNvCxnSpPr/>
            <p:nvPr/>
          </p:nvCxnSpPr>
          <p:spPr>
            <a:xfrm>
              <a:off x="8206511" y="4496256"/>
              <a:ext cx="0" cy="589407"/>
            </a:xfrm>
            <a:prstGeom prst="line">
              <a:avLst/>
            </a:prstGeom>
            <a:noFill/>
            <a:ln w="25400" cap="flat" cmpd="sng" algn="ctr">
              <a:solidFill>
                <a:srgbClr val="000000"/>
              </a:solidFill>
              <a:prstDash val="solid"/>
            </a:ln>
            <a:effectLst/>
          </p:spPr>
        </p:cxnSp>
        <p:cxnSp>
          <p:nvCxnSpPr>
            <p:cNvPr id="94" name="Straight Connector 93"/>
            <p:cNvCxnSpPr/>
            <p:nvPr/>
          </p:nvCxnSpPr>
          <p:spPr>
            <a:xfrm>
              <a:off x="6476257" y="4485827"/>
              <a:ext cx="0" cy="589407"/>
            </a:xfrm>
            <a:prstGeom prst="line">
              <a:avLst/>
            </a:prstGeom>
            <a:noFill/>
            <a:ln w="25400" cap="flat" cmpd="sng" algn="ctr">
              <a:solidFill>
                <a:srgbClr val="000000"/>
              </a:solidFill>
              <a:prstDash val="solid"/>
            </a:ln>
            <a:effectLst/>
          </p:spPr>
        </p:cxnSp>
        <p:grpSp>
          <p:nvGrpSpPr>
            <p:cNvPr id="95" name="Group 94"/>
            <p:cNvGrpSpPr/>
            <p:nvPr/>
          </p:nvGrpSpPr>
          <p:grpSpPr>
            <a:xfrm rot="5400000" flipH="1">
              <a:off x="4774485" y="3038887"/>
              <a:ext cx="505767" cy="1052513"/>
              <a:chOff x="3464654" y="3792820"/>
              <a:chExt cx="1393684" cy="600662"/>
            </a:xfrm>
            <a:solidFill>
              <a:schemeClr val="bg1"/>
            </a:solidFill>
          </p:grpSpPr>
          <p:sp>
            <p:nvSpPr>
              <p:cNvPr id="97" name="Oval 96"/>
              <p:cNvSpPr/>
              <p:nvPr/>
            </p:nvSpPr>
            <p:spPr>
              <a:xfrm>
                <a:off x="3464658" y="4262710"/>
                <a:ext cx="1393673" cy="130772"/>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sp>
            <p:nvSpPr>
              <p:cNvPr id="98" name="Rectangle 97"/>
              <p:cNvSpPr/>
              <p:nvPr/>
            </p:nvSpPr>
            <p:spPr>
              <a:xfrm>
                <a:off x="3464654" y="3877056"/>
                <a:ext cx="1393676" cy="443748"/>
              </a:xfrm>
              <a:prstGeom prst="rect">
                <a:avLst/>
              </a:prstGeom>
              <a:gr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srgbClr val="FFFFFF"/>
                  </a:solidFill>
                  <a:latin typeface="Arial" pitchFamily="34" charset="0"/>
                  <a:cs typeface="Arial" pitchFamily="34" charset="0"/>
                </a:endParaRPr>
              </a:p>
            </p:txBody>
          </p:sp>
          <p:sp>
            <p:nvSpPr>
              <p:cNvPr id="99" name="Oval 98"/>
              <p:cNvSpPr/>
              <p:nvPr/>
            </p:nvSpPr>
            <p:spPr>
              <a:xfrm>
                <a:off x="3464661" y="3792820"/>
                <a:ext cx="1393674" cy="84236"/>
              </a:xfrm>
              <a:prstGeom prst="ellipse">
                <a:avLst/>
              </a:prstGeom>
              <a:grpFill/>
              <a:ln w="254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rgbClr val="FFFFFF"/>
                  </a:solidFill>
                  <a:latin typeface="Arial" pitchFamily="34" charset="0"/>
                  <a:cs typeface="Arial" pitchFamily="34" charset="0"/>
                </a:endParaRPr>
              </a:p>
            </p:txBody>
          </p:sp>
          <p:cxnSp>
            <p:nvCxnSpPr>
              <p:cNvPr id="100" name="Straight Connector 99"/>
              <p:cNvCxnSpPr>
                <a:stCxn id="99" idx="2"/>
                <a:endCxn id="97" idx="2"/>
              </p:cNvCxnSpPr>
              <p:nvPr/>
            </p:nvCxnSpPr>
            <p:spPr>
              <a:xfrm rot="5400000">
                <a:off x="3218081" y="4081514"/>
                <a:ext cx="493158" cy="6"/>
              </a:xfrm>
              <a:prstGeom prst="line">
                <a:avLst/>
              </a:prstGeom>
              <a:grpFill/>
              <a:ln w="25400" cap="flat" cmpd="sng" algn="ctr">
                <a:solidFill>
                  <a:srgbClr val="000000"/>
                </a:solidFill>
                <a:prstDash val="solid"/>
              </a:ln>
              <a:effectLst/>
            </p:spPr>
          </p:cxnSp>
          <p:cxnSp>
            <p:nvCxnSpPr>
              <p:cNvPr id="101" name="Straight Connector 100"/>
              <p:cNvCxnSpPr>
                <a:stCxn id="99" idx="6"/>
                <a:endCxn id="97" idx="6"/>
              </p:cNvCxnSpPr>
              <p:nvPr/>
            </p:nvCxnSpPr>
            <p:spPr>
              <a:xfrm rot="5400000">
                <a:off x="4611755" y="4081513"/>
                <a:ext cx="493158" cy="8"/>
              </a:xfrm>
              <a:prstGeom prst="line">
                <a:avLst/>
              </a:prstGeom>
              <a:grpFill/>
              <a:ln w="25400" cap="flat" cmpd="sng" algn="ctr">
                <a:solidFill>
                  <a:srgbClr val="000000"/>
                </a:solidFill>
                <a:prstDash val="solid"/>
              </a:ln>
              <a:effectLst/>
            </p:spPr>
          </p:cxnSp>
        </p:grpSp>
        <p:sp>
          <p:nvSpPr>
            <p:cNvPr id="105" name="TextBox 104"/>
            <p:cNvSpPr txBox="1"/>
            <p:nvPr/>
          </p:nvSpPr>
          <p:spPr>
            <a:xfrm>
              <a:off x="4502728" y="3340158"/>
              <a:ext cx="995649" cy="461665"/>
            </a:xfrm>
            <a:prstGeom prst="rect">
              <a:avLst/>
            </a:prstGeom>
            <a:noFill/>
          </p:spPr>
          <p:txBody>
            <a:bodyPr wrap="square" rtlCol="0">
              <a:spAutoFit/>
            </a:bodyPr>
            <a:lstStyle/>
            <a:p>
              <a:pPr>
                <a:defRPr/>
              </a:pPr>
              <a:r>
                <a:rPr lang="en-US" sz="1200" b="1" kern="0" dirty="0" smtClean="0">
                  <a:solidFill>
                    <a:sysClr val="windowText" lastClr="000000"/>
                  </a:solidFill>
                  <a:latin typeface="Arial" pitchFamily="34" charset="0"/>
                  <a:cs typeface="Arial" pitchFamily="34" charset="0"/>
                </a:rPr>
                <a:t>Motor/</a:t>
              </a:r>
            </a:p>
            <a:p>
              <a:pPr>
                <a:defRPr/>
              </a:pPr>
              <a:r>
                <a:rPr lang="en-US" sz="1200" b="1" kern="0" dirty="0" smtClean="0">
                  <a:solidFill>
                    <a:sysClr val="windowText" lastClr="000000"/>
                  </a:solidFill>
                  <a:latin typeface="Arial" pitchFamily="34" charset="0"/>
                  <a:cs typeface="Arial" pitchFamily="34" charset="0"/>
                </a:rPr>
                <a:t>Generator</a:t>
              </a:r>
              <a:endParaRPr lang="en-US" sz="1200" b="1" kern="0" dirty="0">
                <a:solidFill>
                  <a:sysClr val="windowText" lastClr="000000"/>
                </a:solidFill>
                <a:latin typeface="Arial" pitchFamily="34" charset="0"/>
                <a:cs typeface="Arial" pitchFamily="34" charset="0"/>
              </a:endParaRPr>
            </a:p>
          </p:txBody>
        </p:sp>
        <p:sp>
          <p:nvSpPr>
            <p:cNvPr id="110" name="Rectangle 109"/>
            <p:cNvSpPr/>
            <p:nvPr/>
          </p:nvSpPr>
          <p:spPr>
            <a:xfrm>
              <a:off x="5466066" y="3536697"/>
              <a:ext cx="457200" cy="68589"/>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algn="ctr">
                <a:defRPr/>
              </a:pPr>
              <a:endParaRPr lang="en-US" kern="0">
                <a:solidFill>
                  <a:sysClr val="window" lastClr="FFFFFF"/>
                </a:solidFill>
                <a:latin typeface="Calibri"/>
              </a:endParaRPr>
            </a:p>
          </p:txBody>
        </p:sp>
        <p:sp>
          <p:nvSpPr>
            <p:cNvPr id="114" name="TextBox 113"/>
            <p:cNvSpPr txBox="1"/>
            <p:nvPr/>
          </p:nvSpPr>
          <p:spPr>
            <a:xfrm>
              <a:off x="7839263" y="1816972"/>
              <a:ext cx="734496"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400 °C</a:t>
              </a:r>
              <a:endParaRPr lang="en-US" sz="1400" b="1" kern="0" dirty="0">
                <a:latin typeface="Arial" pitchFamily="34" charset="0"/>
                <a:cs typeface="Arial" pitchFamily="34" charset="0"/>
              </a:endParaRPr>
            </a:p>
          </p:txBody>
        </p:sp>
        <p:sp>
          <p:nvSpPr>
            <p:cNvPr id="115" name="TextBox 114"/>
            <p:cNvSpPr txBox="1"/>
            <p:nvPr/>
          </p:nvSpPr>
          <p:spPr>
            <a:xfrm>
              <a:off x="7809607" y="5289369"/>
              <a:ext cx="793807"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-100 °C</a:t>
              </a:r>
              <a:endParaRPr lang="en-US" sz="1400" b="1" kern="0" dirty="0">
                <a:latin typeface="Arial" pitchFamily="34" charset="0"/>
                <a:cs typeface="Arial" pitchFamily="34" charset="0"/>
              </a:endParaRPr>
            </a:p>
          </p:txBody>
        </p:sp>
        <p:sp>
          <p:nvSpPr>
            <p:cNvPr id="116" name="TextBox 115"/>
            <p:cNvSpPr txBox="1"/>
            <p:nvPr/>
          </p:nvSpPr>
          <p:spPr>
            <a:xfrm>
              <a:off x="6158587" y="5280920"/>
              <a:ext cx="635110" cy="307777"/>
            </a:xfrm>
            <a:prstGeom prst="rect">
              <a:avLst/>
            </a:prstGeom>
            <a:noFill/>
          </p:spPr>
          <p:txBody>
            <a:bodyPr wrap="none" rtlCol="0">
              <a:spAutoFit/>
            </a:bodyPr>
            <a:lstStyle/>
            <a:p>
              <a:pPr algn="ctr">
                <a:defRPr/>
              </a:pPr>
              <a:r>
                <a:rPr lang="en-US" sz="1400" b="1" kern="0" dirty="0" smtClean="0">
                  <a:latin typeface="Arial" pitchFamily="34" charset="0"/>
                  <a:cs typeface="Arial" pitchFamily="34" charset="0"/>
                </a:rPr>
                <a:t>25 °C</a:t>
              </a:r>
              <a:endParaRPr lang="en-US" sz="1400" b="1" kern="0" dirty="0">
                <a:latin typeface="Arial" pitchFamily="34" charset="0"/>
                <a:cs typeface="Arial" pitchFamily="34" charset="0"/>
              </a:endParaRPr>
            </a:p>
          </p:txBody>
        </p:sp>
      </p:grpSp>
      <p:sp>
        <p:nvSpPr>
          <p:cNvPr id="63" name="Curved Left Arrow 62"/>
          <p:cNvSpPr/>
          <p:nvPr/>
        </p:nvSpPr>
        <p:spPr>
          <a:xfrm flipV="1">
            <a:off x="5572675" y="3240059"/>
            <a:ext cx="304800" cy="627091"/>
          </a:xfrm>
          <a:prstGeom prst="curvedLef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1" name="Straight Arrow Connector 70"/>
          <p:cNvCxnSpPr/>
          <p:nvPr/>
        </p:nvCxnSpPr>
        <p:spPr>
          <a:xfrm>
            <a:off x="6873045" y="2775616"/>
            <a:ext cx="838200"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6882570" y="4307965"/>
            <a:ext cx="838200" cy="0"/>
          </a:xfrm>
          <a:prstGeom prst="straightConnector1">
            <a:avLst/>
          </a:prstGeom>
          <a:noFill/>
          <a:ln w="25400" cap="flat" cmpd="sng" algn="ctr">
            <a:solidFill>
              <a:srgbClr val="000000"/>
            </a:solidFill>
            <a:prstDash val="solid"/>
            <a:headEnd type="arrow"/>
          </a:ln>
          <a:effectLst/>
        </p:spPr>
      </p:cxnSp>
      <p:cxnSp>
        <p:nvCxnSpPr>
          <p:cNvPr id="86" name="Straight Arrow Connector 85"/>
          <p:cNvCxnSpPr/>
          <p:nvPr/>
        </p:nvCxnSpPr>
        <p:spPr>
          <a:xfrm>
            <a:off x="6934200" y="4495800"/>
            <a:ext cx="838200" cy="0"/>
          </a:xfrm>
          <a:prstGeom prst="straightConnector1">
            <a:avLst/>
          </a:prstGeom>
          <a:noFill/>
          <a:ln w="25400" cap="flat" cmpd="sng" algn="ctr">
            <a:solidFill>
              <a:srgbClr val="000000"/>
            </a:solidFill>
            <a:prstDash val="solid"/>
            <a:headEnd type="arrow"/>
          </a:ln>
          <a:effectLst/>
        </p:spPr>
      </p:cxnSp>
      <p:cxnSp>
        <p:nvCxnSpPr>
          <p:cNvPr id="88" name="Straight Arrow Connector 87"/>
          <p:cNvCxnSpPr/>
          <p:nvPr/>
        </p:nvCxnSpPr>
        <p:spPr>
          <a:xfrm>
            <a:off x="6971407" y="2966116"/>
            <a:ext cx="838200" cy="0"/>
          </a:xfrm>
          <a:prstGeom prst="straightConnector1">
            <a:avLst/>
          </a:prstGeom>
          <a:noFill/>
          <a:ln w="25400" cap="flat" cmpd="sng" algn="ctr">
            <a:solidFill>
              <a:srgbClr val="000000"/>
            </a:solidFill>
            <a:prstDash val="solid"/>
            <a:headEnd type="arrow"/>
          </a:ln>
          <a:effectLst/>
        </p:spPr>
      </p:cxnSp>
      <p:grpSp>
        <p:nvGrpSpPr>
          <p:cNvPr id="92" name="Group 91"/>
          <p:cNvGrpSpPr>
            <a:grpSpLocks noChangeAspect="1"/>
          </p:cNvGrpSpPr>
          <p:nvPr/>
        </p:nvGrpSpPr>
        <p:grpSpPr>
          <a:xfrm flipV="1">
            <a:off x="4240128" y="2627504"/>
            <a:ext cx="405361" cy="612662"/>
            <a:chOff x="2236806" y="4704302"/>
            <a:chExt cx="666750" cy="1007725"/>
          </a:xfrm>
        </p:grpSpPr>
        <p:pic>
          <p:nvPicPr>
            <p:cNvPr id="93" name="Picture 92"/>
            <p:cNvPicPr>
              <a:picLocks noChangeAspect="1"/>
            </p:cNvPicPr>
            <p:nvPr/>
          </p:nvPicPr>
          <p:blipFill rotWithShape="1">
            <a:blip r:embed="rId2" cstate="screen">
              <a:extLst>
                <a:ext uri="{28A0092B-C50C-407E-A947-70E740481C1C}">
                  <a14:useLocalDpi xmlns:a14="http://schemas.microsoft.com/office/drawing/2010/main"/>
                </a:ext>
              </a:extLst>
            </a:blip>
            <a:srcRect l="32710" t="34167" r="34580" b="10579"/>
            <a:stretch/>
          </p:blipFill>
          <p:spPr>
            <a:xfrm>
              <a:off x="2236806" y="4704302"/>
              <a:ext cx="666750" cy="1007725"/>
            </a:xfrm>
            <a:prstGeom prst="rect">
              <a:avLst/>
            </a:prstGeom>
          </p:spPr>
        </p:pic>
        <p:pic>
          <p:nvPicPr>
            <p:cNvPr id="96" name="Picture 95"/>
            <p:cNvPicPr>
              <a:picLocks noChangeAspect="1"/>
            </p:cNvPicPr>
            <p:nvPr/>
          </p:nvPicPr>
          <p:blipFill rotWithShape="1">
            <a:blip r:embed="rId2" cstate="screen">
              <a:extLst>
                <a:ext uri="{28A0092B-C50C-407E-A947-70E740481C1C}">
                  <a14:useLocalDpi xmlns:a14="http://schemas.microsoft.com/office/drawing/2010/main"/>
                </a:ext>
              </a:extLst>
            </a:blip>
            <a:srcRect l="32710" t="69448" r="56609" b="12199"/>
            <a:stretch/>
          </p:blipFill>
          <p:spPr>
            <a:xfrm>
              <a:off x="2236806" y="4704302"/>
              <a:ext cx="148946" cy="267061"/>
            </a:xfrm>
            <a:prstGeom prst="rect">
              <a:avLst/>
            </a:prstGeom>
          </p:spPr>
        </p:pic>
        <p:pic>
          <p:nvPicPr>
            <p:cNvPr id="102" name="Picture 101"/>
            <p:cNvPicPr>
              <a:picLocks noChangeAspect="1"/>
            </p:cNvPicPr>
            <p:nvPr/>
          </p:nvPicPr>
          <p:blipFill rotWithShape="1">
            <a:blip r:embed="rId2" cstate="screen">
              <a:extLst>
                <a:ext uri="{28A0092B-C50C-407E-A947-70E740481C1C}">
                  <a14:useLocalDpi xmlns:a14="http://schemas.microsoft.com/office/drawing/2010/main"/>
                </a:ext>
              </a:extLst>
            </a:blip>
            <a:srcRect l="32710" t="69448" r="56609" b="12199"/>
            <a:stretch/>
          </p:blipFill>
          <p:spPr>
            <a:xfrm>
              <a:off x="2754610" y="4704302"/>
              <a:ext cx="148946" cy="172498"/>
            </a:xfrm>
            <a:prstGeom prst="rect">
              <a:avLst/>
            </a:prstGeom>
          </p:spPr>
        </p:pic>
      </p:grpSp>
      <p:sp>
        <p:nvSpPr>
          <p:cNvPr id="103" name="TextBox 102"/>
          <p:cNvSpPr txBox="1"/>
          <p:nvPr/>
        </p:nvSpPr>
        <p:spPr>
          <a:xfrm>
            <a:off x="5943600" y="3432491"/>
            <a:ext cx="723275" cy="276999"/>
          </a:xfrm>
          <a:prstGeom prst="rect">
            <a:avLst/>
          </a:prstGeom>
          <a:noFill/>
        </p:spPr>
        <p:txBody>
          <a:bodyPr wrap="none" rtlCol="0">
            <a:spAutoFit/>
          </a:bodyPr>
          <a:lstStyle/>
          <a:p>
            <a:pPr algn="ctr"/>
            <a:r>
              <a:rPr lang="en-US" sz="1200" b="1" i="1" dirty="0" smtClean="0"/>
              <a:t>expand</a:t>
            </a:r>
            <a:endParaRPr lang="en-US" sz="1200" b="1" i="1" dirty="0"/>
          </a:p>
        </p:txBody>
      </p:sp>
      <p:sp>
        <p:nvSpPr>
          <p:cNvPr id="104" name="TextBox 103"/>
          <p:cNvSpPr txBox="1"/>
          <p:nvPr/>
        </p:nvSpPr>
        <p:spPr>
          <a:xfrm>
            <a:off x="7882291" y="3426642"/>
            <a:ext cx="909223" cy="276999"/>
          </a:xfrm>
          <a:prstGeom prst="rect">
            <a:avLst/>
          </a:prstGeom>
          <a:noFill/>
        </p:spPr>
        <p:txBody>
          <a:bodyPr wrap="none" rtlCol="0">
            <a:spAutoFit/>
          </a:bodyPr>
          <a:lstStyle/>
          <a:p>
            <a:pPr algn="ctr"/>
            <a:r>
              <a:rPr lang="en-US" sz="1200" b="1" i="1" dirty="0" smtClean="0"/>
              <a:t>compress</a:t>
            </a:r>
            <a:endParaRPr lang="en-US" sz="1200" b="1" i="1" dirty="0"/>
          </a:p>
        </p:txBody>
      </p:sp>
      <p:sp>
        <p:nvSpPr>
          <p:cNvPr id="106" name="TextBox 105"/>
          <p:cNvSpPr txBox="1"/>
          <p:nvPr/>
        </p:nvSpPr>
        <p:spPr>
          <a:xfrm>
            <a:off x="4969948" y="2509645"/>
            <a:ext cx="1297150" cy="523220"/>
          </a:xfrm>
          <a:prstGeom prst="rect">
            <a:avLst/>
          </a:prstGeom>
          <a:noFill/>
        </p:spPr>
        <p:txBody>
          <a:bodyPr wrap="none" rtlCol="0">
            <a:spAutoFit/>
          </a:bodyPr>
          <a:lstStyle/>
          <a:p>
            <a:pPr>
              <a:defRPr/>
            </a:pPr>
            <a:r>
              <a:rPr lang="en-US" sz="1400" b="1" i="1" kern="0" dirty="0" smtClean="0">
                <a:solidFill>
                  <a:srgbClr val="0000FF"/>
                </a:solidFill>
                <a:latin typeface="Arial" pitchFamily="34" charset="0"/>
                <a:cs typeface="Arial" pitchFamily="34" charset="0"/>
              </a:rPr>
              <a:t>Halotechnics</a:t>
            </a:r>
          </a:p>
          <a:p>
            <a:pPr>
              <a:defRPr/>
            </a:pPr>
            <a:r>
              <a:rPr lang="en-US" sz="1400" b="1" i="1" kern="0" dirty="0" smtClean="0">
                <a:solidFill>
                  <a:srgbClr val="0000FF"/>
                </a:solidFill>
                <a:latin typeface="Arial" pitchFamily="34" charset="0"/>
                <a:cs typeface="Arial" pitchFamily="34" charset="0"/>
              </a:rPr>
              <a:t>hot storage</a:t>
            </a:r>
            <a:endParaRPr lang="en-US" sz="1400" b="1" i="1" kern="0" dirty="0">
              <a:solidFill>
                <a:srgbClr val="0000FF"/>
              </a:solidFill>
              <a:latin typeface="Arial" pitchFamily="34" charset="0"/>
              <a:cs typeface="Arial" pitchFamily="34" charset="0"/>
            </a:endParaRPr>
          </a:p>
        </p:txBody>
      </p:sp>
      <p:sp>
        <p:nvSpPr>
          <p:cNvPr id="107" name="TextBox 106"/>
          <p:cNvSpPr txBox="1"/>
          <p:nvPr/>
        </p:nvSpPr>
        <p:spPr>
          <a:xfrm>
            <a:off x="4969948" y="4448143"/>
            <a:ext cx="1247457" cy="523220"/>
          </a:xfrm>
          <a:prstGeom prst="rect">
            <a:avLst/>
          </a:prstGeom>
          <a:noFill/>
        </p:spPr>
        <p:txBody>
          <a:bodyPr wrap="none" rtlCol="0">
            <a:spAutoFit/>
          </a:bodyPr>
          <a:lstStyle/>
          <a:p>
            <a:pPr>
              <a:defRPr/>
            </a:pPr>
            <a:r>
              <a:rPr lang="en-US" sz="1400" b="1" i="1" kern="0" dirty="0">
                <a:latin typeface="Arial" pitchFamily="34" charset="0"/>
                <a:cs typeface="Arial" pitchFamily="34" charset="0"/>
              </a:rPr>
              <a:t>w</a:t>
            </a:r>
            <a:r>
              <a:rPr lang="en-US" sz="1400" b="1" i="1" kern="0" dirty="0" smtClean="0">
                <a:latin typeface="Arial" pitchFamily="34" charset="0"/>
                <a:cs typeface="Arial" pitchFamily="34" charset="0"/>
              </a:rPr>
              <a:t>ater-based</a:t>
            </a:r>
          </a:p>
          <a:p>
            <a:pPr>
              <a:defRPr/>
            </a:pPr>
            <a:r>
              <a:rPr lang="en-US" sz="1400" b="1" i="1" kern="0" dirty="0" smtClean="0">
                <a:latin typeface="Arial" pitchFamily="34" charset="0"/>
                <a:cs typeface="Arial" pitchFamily="34" charset="0"/>
              </a:rPr>
              <a:t>cold storage</a:t>
            </a:r>
            <a:endParaRPr lang="en-US" sz="1400" b="1" i="1" kern="0" dirty="0">
              <a:latin typeface="Arial" pitchFamily="34" charset="0"/>
              <a:cs typeface="Arial" pitchFamily="34" charset="0"/>
            </a:endParaRPr>
          </a:p>
        </p:txBody>
      </p:sp>
      <p:sp>
        <p:nvSpPr>
          <p:cNvPr id="108" name="TextBox 107"/>
          <p:cNvSpPr txBox="1"/>
          <p:nvPr/>
        </p:nvSpPr>
        <p:spPr>
          <a:xfrm>
            <a:off x="6051857" y="1823513"/>
            <a:ext cx="833883" cy="307777"/>
          </a:xfrm>
          <a:prstGeom prst="rect">
            <a:avLst/>
          </a:prstGeom>
          <a:noFill/>
        </p:spPr>
        <p:txBody>
          <a:bodyPr wrap="none" rtlCol="0">
            <a:spAutoFit/>
          </a:bodyPr>
          <a:lstStyle/>
          <a:p>
            <a:pPr>
              <a:defRPr/>
            </a:pPr>
            <a:r>
              <a:rPr lang="en-US" sz="1400" b="1" kern="0" dirty="0" smtClean="0">
                <a:latin typeface="Arial" pitchFamily="34" charset="0"/>
                <a:cs typeface="Arial" pitchFamily="34" charset="0"/>
              </a:rPr>
              <a:t>1200 °C</a:t>
            </a:r>
            <a:endParaRPr lang="en-US" sz="1400" b="1" kern="0" dirty="0">
              <a:latin typeface="Arial" pitchFamily="34" charset="0"/>
              <a:cs typeface="Arial" pitchFamily="34" charset="0"/>
            </a:endParaRPr>
          </a:p>
        </p:txBody>
      </p:sp>
    </p:spTree>
    <p:extLst>
      <p:ext uri="{BB962C8B-B14F-4D97-AF65-F5344CB8AC3E}">
        <p14:creationId xmlns:p14="http://schemas.microsoft.com/office/powerpoint/2010/main" val="794093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3_Default Design">
  <a:themeElements>
    <a:clrScheme name="Default Design 1">
      <a:dk1>
        <a:srgbClr val="000000"/>
      </a:dk1>
      <a:lt1>
        <a:srgbClr val="FFFFFF"/>
      </a:lt1>
      <a:dk2>
        <a:srgbClr val="7FB0CC"/>
      </a:dk2>
      <a:lt2>
        <a:srgbClr val="5E6E66"/>
      </a:lt2>
      <a:accent1>
        <a:srgbClr val="B3CC94"/>
      </a:accent1>
      <a:accent2>
        <a:srgbClr val="E9D666"/>
      </a:accent2>
      <a:accent3>
        <a:srgbClr val="FFFFFF"/>
      </a:accent3>
      <a:accent4>
        <a:srgbClr val="000000"/>
      </a:accent4>
      <a:accent5>
        <a:srgbClr val="D6E2C8"/>
      </a:accent5>
      <a:accent6>
        <a:srgbClr val="D3C25C"/>
      </a:accent6>
      <a:hlink>
        <a:srgbClr val="E89719"/>
      </a:hlink>
      <a:folHlink>
        <a:srgbClr val="B594B1"/>
      </a:folHlink>
    </a:clrScheme>
    <a:fontScheme name="3_Default Desig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00F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7FB0CC"/>
        </a:dk2>
        <a:lt2>
          <a:srgbClr val="5E6E66"/>
        </a:lt2>
        <a:accent1>
          <a:srgbClr val="B3CC94"/>
        </a:accent1>
        <a:accent2>
          <a:srgbClr val="E9D666"/>
        </a:accent2>
        <a:accent3>
          <a:srgbClr val="FFFFFF"/>
        </a:accent3>
        <a:accent4>
          <a:srgbClr val="000000"/>
        </a:accent4>
        <a:accent5>
          <a:srgbClr val="D6E2C8"/>
        </a:accent5>
        <a:accent6>
          <a:srgbClr val="D3C25C"/>
        </a:accent6>
        <a:hlink>
          <a:srgbClr val="E89719"/>
        </a:hlink>
        <a:folHlink>
          <a:srgbClr val="B594B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file>

<file path=customXml/item2.xml><?xml version="1.0" encoding="utf-8"?>
<?mso-contentType ?>
<SharedContentType xmlns="Microsoft.SharePoint.Taxonomy.ContentTypeSync" SourceId="7bbd8d32-57eb-4c25-a7af-abe0816fa3e8" ContentTypeId="0x01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041E8822D3CB94498470EFA4FE6C964F" ma:contentTypeVersion="4" ma:contentTypeDescription="Create a new document." ma:contentTypeScope="" ma:versionID="47d9efd545dc8a3d4dbac979150ac5ff">
  <xsd:schema xmlns:xsd="http://www.w3.org/2001/XMLSchema" xmlns:xs="http://www.w3.org/2001/XMLSchema" xmlns:p="http://schemas.microsoft.com/office/2006/metadata/properties" xmlns:ns2="8df1a368-12c3-4a9c-b33c-eedb2fa087d9" xmlns:ns3="c6d9b406-8ab6-4e35-b189-c607f551e6ff" targetNamespace="http://schemas.microsoft.com/office/2006/metadata/properties" ma:root="true" ma:fieldsID="5f64e47830cc3cd3f3214bbd51354acf" ns2:_="" ns3:_="">
    <xsd:import namespace="8df1a368-12c3-4a9c-b33c-eedb2fa087d9"/>
    <xsd:import namespace="c6d9b406-8ab6-4e35-b189-c607f551e6ff"/>
    <xsd:element name="properties">
      <xsd:complexType>
        <xsd:sequence>
          <xsd:element name="documentManagement">
            <xsd:complexType>
              <xsd:all>
                <xsd:element ref="ns2:Business-List_x0020_A" minOccurs="0"/>
                <xsd:element ref="ns2:Business-List_x0020_B" minOccurs="0"/>
                <xsd:element ref="ns2:Business-List_x0020_C" minOccurs="0"/>
                <xsd:element ref="ns2:Business-List_x0020_D" minOccurs="0"/>
                <xsd:element ref="ns3:_dlc_DocId" minOccurs="0"/>
                <xsd:element ref="ns3:_dlc_DocIdUrl" minOccurs="0"/>
                <xsd:element ref="ns3:_dlc_DocIdPersistId"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1a368-12c3-4a9c-b33c-eedb2fa087d9" elementFormDefault="qualified">
    <xsd:import namespace="http://schemas.microsoft.com/office/2006/documentManagement/types"/>
    <xsd:import namespace="http://schemas.microsoft.com/office/infopath/2007/PartnerControls"/>
    <xsd:element name="Business-List_x0020_A" ma:index="8" nillable="true" ma:displayName="Business-List A" ma:format="Dropdown" ma:internalName="Business_x002d_List_x0020_A">
      <xsd:simpleType>
        <xsd:restriction base="dms:Choice">
          <xsd:enumeration value="Communication"/>
          <xsd:enumeration value="FOA Fest"/>
          <xsd:enumeration value="General Program Material"/>
          <xsd:enumeration value="Meeting Notes"/>
          <xsd:enumeration value="Travel"/>
          <xsd:enumeration value="Memo"/>
          <xsd:enumeration value="Training"/>
          <xsd:enumeration value="Conference"/>
        </xsd:restriction>
      </xsd:simpleType>
    </xsd:element>
    <xsd:element name="Business-List_x0020_B" ma:index="9" nillable="true" ma:displayName="Business-List B" ma:format="Dropdown" ma:internalName="Business_x002d_List_x0020_B">
      <xsd:simpleType>
        <xsd:restriction base="dms:Choice">
          <xsd:enumeration value="STRIPES"/>
          <xsd:enumeration value="FY-11"/>
          <xsd:enumeration value="FY-12"/>
          <xsd:enumeration value="FY-12 Q1"/>
          <xsd:enumeration value="FY-12 Q2"/>
          <xsd:enumeration value="FY-12 Q3"/>
          <xsd:enumeration value="FY-12 Q4"/>
          <xsd:enumeration value="Guide"/>
          <xsd:enumeration value="2011"/>
          <xsd:enumeration value="2012"/>
          <xsd:enumeration value="2013"/>
          <xsd:enumeration value="2014"/>
        </xsd:restriction>
      </xsd:simpleType>
    </xsd:element>
    <xsd:element name="Business-List_x0020_C" ma:index="10" nillable="true" ma:displayName="Business-List C" ma:internalName="Business_x002d_List_x0020_C">
      <xsd:complexType>
        <xsd:complexContent>
          <xsd:extension base="dms:MultiChoice">
            <xsd:sequence>
              <xsd:element name="Value" maxOccurs="unbounded" minOccurs="0" nillable="true">
                <xsd:simpleType>
                  <xsd:restriction base="dms:Choice">
                    <xsd:enumeration value="SETP"/>
                    <xsd:enumeration value="CSP"/>
                    <xsd:enumeration value="PV"/>
                    <xsd:enumeration value="SI"/>
                    <xsd:enumeration value="MT"/>
                    <xsd:enumeration value="Invitational"/>
                    <xsd:enumeration value="Foreign"/>
                    <xsd:enumeration value="Ramesh"/>
                    <xsd:enumeration value="Team Leads"/>
                    <xsd:enumeration value="Template"/>
                    <xsd:enumeration value="Reference"/>
                  </xsd:restriction>
                </xsd:simpleType>
              </xsd:element>
            </xsd:sequence>
          </xsd:extension>
        </xsd:complexContent>
      </xsd:complexType>
    </xsd:element>
    <xsd:element name="Business-List_x0020_D" ma:index="11" nillable="true" ma:displayName="Business-List D" ma:internalName="Business_x002d_List_x0020_D">
      <xsd:complexType>
        <xsd:complexContent>
          <xsd:extension base="dms:MultiChoice">
            <xsd:sequence>
              <xsd:element name="Value" maxOccurs="unbounded" minOccurs="0" nillable="true">
                <xsd:simpleType>
                  <xsd:restriction base="dms:Choice">
                    <xsd:enumeration value="January"/>
                    <xsd:enumeration value="February"/>
                    <xsd:enumeration value="March"/>
                    <xsd:enumeration value="April"/>
                    <xsd:enumeration value="May"/>
                    <xsd:enumeration value="June"/>
                    <xsd:enumeration value="July"/>
                    <xsd:enumeration value="August"/>
                    <xsd:enumeration value="September"/>
                    <xsd:enumeration value="October"/>
                    <xsd:enumeration value="November"/>
                    <xsd:enumeration value="December"/>
                    <xsd:enumeration value="Prepared"/>
                    <xsd:enumeration value="In Process"/>
                    <xsd:enumeration value="PM Signed"/>
                    <xsd:enumeration value="Submitted"/>
                    <xsd:enumeration value="Completed"/>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6d9b406-8ab6-4e35-b189-c607f551e6ff"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element name="TaxCatchAll" ma:index="15" nillable="true" ma:displayName="Taxonomy Catch All Column" ma:hidden="true" ma:list="{69333788-9a68-4e46-93ca-b5f670fef09a}" ma:internalName="TaxCatchAll" ma:showField="CatchAllData" ma:web="8df1a368-12c3-4a9c-b33c-eedb2fa087d9">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69333788-9a68-4e46-93ca-b5f670fef09a}" ma:internalName="TaxCatchAllLabel" ma:readOnly="true" ma:showField="CatchAllDataLabel" ma:web="8df1a368-12c3-4a9c-b33c-eedb2fa087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CatchAll xmlns="c6d9b406-8ab6-4e35-b189-c607f551e6ff"/>
    <Business-List_x0020_D xmlns="8df1a368-12c3-4a9c-b33c-eedb2fa087d9"/>
    <Business-List_x0020_A xmlns="8df1a368-12c3-4a9c-b33c-eedb2fa087d9" xsi:nil="true"/>
    <Business-List_x0020_B xmlns="8df1a368-12c3-4a9c-b33c-eedb2fa087d9" xsi:nil="true"/>
    <Business-List_x0020_C xmlns="8df1a368-12c3-4a9c-b33c-eedb2fa087d9"/>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722C6B-2578-4C20-9883-01357E6B2248}">
  <ds:schemaRefs>
    <ds:schemaRef ds:uri="http://schemas.microsoft.com/sharepoint/events"/>
  </ds:schemaRefs>
</ds:datastoreItem>
</file>

<file path=customXml/itemProps2.xml><?xml version="1.0" encoding="utf-8"?>
<ds:datastoreItem xmlns:ds="http://schemas.openxmlformats.org/officeDocument/2006/customXml" ds:itemID="{C4CABFF0-82A3-46A1-8F76-870F7455E5E4}">
  <ds:schemaRefs>
    <ds:schemaRef ds:uri="Microsoft.SharePoint.Taxonomy.ContentTypeSync"/>
  </ds:schemaRefs>
</ds:datastoreItem>
</file>

<file path=customXml/itemProps3.xml><?xml version="1.0" encoding="utf-8"?>
<ds:datastoreItem xmlns:ds="http://schemas.openxmlformats.org/officeDocument/2006/customXml" ds:itemID="{D202C2F9-6104-4034-BC28-F30288083F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f1a368-12c3-4a9c-b33c-eedb2fa087d9"/>
    <ds:schemaRef ds:uri="c6d9b406-8ab6-4e35-b189-c607f551e6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049634E-AA6A-4F9F-BE80-96682919CC42}">
  <ds:schemaRefs>
    <ds:schemaRef ds:uri="http://purl.org/dc/dcmitype/"/>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c6d9b406-8ab6-4e35-b189-c607f551e6ff"/>
    <ds:schemaRef ds:uri="8df1a368-12c3-4a9c-b33c-eedb2fa087d9"/>
    <ds:schemaRef ds:uri="http://purl.org/dc/terms/"/>
    <ds:schemaRef ds:uri="http://purl.org/dc/elements/1.1/"/>
  </ds:schemaRefs>
</ds:datastoreItem>
</file>

<file path=customXml/itemProps5.xml><?xml version="1.0" encoding="utf-8"?>
<ds:datastoreItem xmlns:ds="http://schemas.openxmlformats.org/officeDocument/2006/customXml" ds:itemID="{7238F74D-CAD5-4658-A49E-5BF21E35D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Presenter_Template</Template>
  <TotalTime>3519</TotalTime>
  <Words>2070</Words>
  <Application>Microsoft Office PowerPoint</Application>
  <PresentationFormat>On-screen Show (4:3)</PresentationFormat>
  <Paragraphs>585</Paragraphs>
  <Slides>35</Slides>
  <Notes>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3_Default Design</vt:lpstr>
      <vt:lpstr>PowerPoint Presentation</vt:lpstr>
      <vt:lpstr>Company profile of Halotechnics, Inc.</vt:lpstr>
      <vt:lpstr>Defensible IP position</vt:lpstr>
      <vt:lpstr>Halotechnics thermal fluids</vt:lpstr>
      <vt:lpstr>Halotechnics thermal fluids applications</vt:lpstr>
      <vt:lpstr>Reverse heat engine electricity storage</vt:lpstr>
      <vt:lpstr>Heat pump 101</vt:lpstr>
      <vt:lpstr>Heat pump charge</vt:lpstr>
      <vt:lpstr>Heat engine discharge</vt:lpstr>
      <vt:lpstr>Old idea enabled by new materials</vt:lpstr>
      <vt:lpstr>The hotter the better</vt:lpstr>
      <vt:lpstr>Opportunity framing workshop</vt:lpstr>
      <vt:lpstr>GameChanger Project</vt:lpstr>
      <vt:lpstr>Overall project timeline</vt:lpstr>
      <vt:lpstr>Phase 1 deliverables</vt:lpstr>
      <vt:lpstr>Lab scale system design</vt:lpstr>
      <vt:lpstr>Key deliverable</vt:lpstr>
      <vt:lpstr>Gathering momentum for storage</vt:lpstr>
      <vt:lpstr>The demand for electricity storage</vt:lpstr>
      <vt:lpstr>Application 1: Renewable peaker plant</vt:lpstr>
      <vt:lpstr>Application 2: Energy trading</vt:lpstr>
      <vt:lpstr>Becoming a leader in storage</vt:lpstr>
      <vt:lpstr>Project Team</vt:lpstr>
      <vt:lpstr>Scale-up toward commercial deployment</vt:lpstr>
      <vt:lpstr>Renewable peaker plant</vt:lpstr>
      <vt:lpstr>Extra slides</vt:lpstr>
      <vt:lpstr>Phase 2 deliverables</vt:lpstr>
      <vt:lpstr>Phase 3 deliverables</vt:lpstr>
      <vt:lpstr>Budget justification</vt:lpstr>
      <vt:lpstr>Analyze pricing data</vt:lpstr>
      <vt:lpstr>Revenue opportunity</vt:lpstr>
      <vt:lpstr>Storage is needed worldwide</vt:lpstr>
      <vt:lpstr>SaltstreamTM</vt:lpstr>
      <vt:lpstr>HaloglassTM</vt:lpstr>
      <vt:lpstr>Highest temperature thermal storage</vt:lpstr>
    </vt:vector>
  </TitlesOfParts>
  <Company>EERE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 Slide 1</dc:title>
  <dc:creator>Justin Raade</dc:creator>
  <cp:lastModifiedBy>jraade</cp:lastModifiedBy>
  <cp:revision>1146</cp:revision>
  <dcterms:created xsi:type="dcterms:W3CDTF">2012-05-03T02:27:43Z</dcterms:created>
  <dcterms:modified xsi:type="dcterms:W3CDTF">2013-07-10T04:38:03Z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0x010100041E8822D3CB94498470EFA4FE6C964F</vt:lpwstr>
  </property>
</Properties>
</file>